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0" r:id="rId9"/>
    <p:sldId id="266" r:id="rId10"/>
    <p:sldId id="269" r:id="rId11"/>
    <p:sldId id="263" r:id="rId12"/>
    <p:sldId id="270" r:id="rId13"/>
    <p:sldId id="271" r:id="rId14"/>
  </p:sldIdLst>
  <p:sldSz cx="9144000" cy="6858000" type="screen4x3"/>
  <p:notesSz cx="6799263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C"/>
    <a:srgbClr val="DF6421"/>
    <a:srgbClr val="008FBD"/>
    <a:srgbClr val="001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03" autoAdjust="0"/>
    <p:restoredTop sz="94578" autoAdjust="0"/>
  </p:normalViewPr>
  <p:slideViewPr>
    <p:cSldViewPr snapToGrid="0" snapToObjects="1">
      <p:cViewPr varScale="1">
        <p:scale>
          <a:sx n="87" d="100"/>
          <a:sy n="87" d="100"/>
        </p:scale>
        <p:origin x="-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30763F-F13B-2D49-BE08-CB5FDDFA28DF}" type="datetime1">
              <a:rPr lang="fr-FR" smtClean="0"/>
              <a:t>27/02/17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A435DC-9749-F745-905E-4EE1B41EC7B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9184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33310-3D0C-7443-8A22-2CC14AB41F83}" type="datetime1">
              <a:rPr lang="fr-FR" smtClean="0"/>
              <a:t>27/02/17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7D6AA9-C0F6-B843-8BFC-2364498B09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745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Espace réservé du titre 1"/>
          <p:cNvSpPr>
            <a:spLocks noGrp="1"/>
          </p:cNvSpPr>
          <p:nvPr>
            <p:ph type="ctrTitle"/>
          </p:nvPr>
        </p:nvSpPr>
        <p:spPr>
          <a:xfrm>
            <a:off x="1014413" y="2835275"/>
            <a:ext cx="6672262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1229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14413" y="4552950"/>
            <a:ext cx="6634162" cy="942975"/>
          </a:xfrm>
        </p:spPr>
        <p:txBody>
          <a:bodyPr/>
          <a:lstStyle>
            <a:lvl1pPr marL="0" indent="0">
              <a:buFont typeface="Arial" charset="0"/>
              <a:buNone/>
              <a:defRPr sz="1600">
                <a:solidFill>
                  <a:srgbClr val="008FBD"/>
                </a:solidFill>
                <a:latin typeface="Arial" charset="0"/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/>
          </a:p>
        </p:txBody>
      </p:sp>
      <p:pic>
        <p:nvPicPr>
          <p:cNvPr id="12295" name="Image 1" descr="Description : MFBLEU-RV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317500"/>
            <a:ext cx="11160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H="1">
            <a:off x="1014413" y="4181475"/>
            <a:ext cx="6129337" cy="0"/>
          </a:xfrm>
          <a:prstGeom prst="line">
            <a:avLst/>
          </a:prstGeom>
          <a:ln w="12700" cmpd="sng">
            <a:solidFill>
              <a:srgbClr val="008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Description : MFBLEU-RV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5953125"/>
            <a:ext cx="539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H="1">
            <a:off x="985838" y="949325"/>
            <a:ext cx="6129337" cy="0"/>
          </a:xfrm>
          <a:prstGeom prst="line">
            <a:avLst/>
          </a:prstGeom>
          <a:ln w="12700" cmpd="sng">
            <a:solidFill>
              <a:srgbClr val="008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600" y="326308"/>
            <a:ext cx="7813468" cy="687895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DF642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633413" y="1878535"/>
            <a:ext cx="7813675" cy="395922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DF6421"/>
              </a:buClr>
              <a:buSzTx/>
              <a:buFont typeface="Arial"/>
              <a:buChar char="•"/>
              <a:tabLst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633413" y="1032427"/>
            <a:ext cx="6219825" cy="5032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  <a:p>
            <a:r>
              <a:rPr lang="fr-FR"/>
              <a:t>Page </a:t>
            </a:r>
            <a:fld id="{90176D12-0711-CA4D-A4F6-6F51CCCA899F}" type="slidenum">
              <a:rPr lang="fr-FR"/>
              <a:pPr/>
              <a:t>‹#›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Conf. Mountain Meteorology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6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52488" y="157163"/>
            <a:ext cx="55768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512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52488" y="1262063"/>
            <a:ext cx="7646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3413" y="6384925"/>
            <a:ext cx="1231900" cy="2555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50000"/>
              </a:lnSpc>
              <a:defRPr sz="1000">
                <a:latin typeface="+mn-lt"/>
                <a:cs typeface="Arial" charset="0"/>
              </a:defRPr>
            </a:lvl1pPr>
          </a:lstStyle>
          <a:p>
            <a:endParaRPr lang="fr-FR"/>
          </a:p>
          <a:p>
            <a:r>
              <a:rPr lang="fr-FR"/>
              <a:t>Page </a:t>
            </a:r>
            <a:fld id="{CA610143-16FC-5B4C-A0CF-CF436E181A4C}" type="slidenum">
              <a:rPr lang="fr-FR"/>
              <a:pPr/>
              <a:t>‹#›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14563" y="6384925"/>
            <a:ext cx="53435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smtClean="0"/>
              <a:t>Conf. Mountain Meteorology 2016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8FBD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8FBD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8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ctrTitle"/>
          </p:nvPr>
        </p:nvSpPr>
        <p:spPr>
          <a:xfrm>
            <a:off x="658189" y="2773315"/>
            <a:ext cx="7318380" cy="1470025"/>
          </a:xfrm>
        </p:spPr>
        <p:txBody>
          <a:bodyPr/>
          <a:lstStyle/>
          <a:p>
            <a:pPr algn="ctr"/>
            <a:r>
              <a:rPr lang="en-CA" sz="3200" dirty="0"/>
              <a:t>Snowpack modeling in the French mountains driven by short-range high-resolution weather </a:t>
            </a:r>
            <a:r>
              <a:rPr lang="en-CA" sz="3200" dirty="0" smtClean="0"/>
              <a:t>forecasts </a:t>
            </a:r>
            <a:r>
              <a:rPr lang="fr-FR" sz="3200" b="0" dirty="0"/>
              <a:t/>
            </a:r>
            <a:br>
              <a:rPr lang="fr-FR" sz="3200" b="0" dirty="0"/>
            </a:br>
            <a:endParaRPr lang="fr-FR" sz="3200" b="0" dirty="0"/>
          </a:p>
        </p:txBody>
      </p:sp>
      <p:sp>
        <p:nvSpPr>
          <p:cNvPr id="13315" name="Rectangle 3"/>
          <p:cNvSpPr>
            <a:spLocks noGrp="1"/>
          </p:cNvSpPr>
          <p:nvPr>
            <p:ph type="subTitle" idx="1"/>
          </p:nvPr>
        </p:nvSpPr>
        <p:spPr>
          <a:xfrm>
            <a:off x="1014412" y="4552950"/>
            <a:ext cx="7653337" cy="942975"/>
          </a:xfrm>
        </p:spPr>
        <p:txBody>
          <a:bodyPr/>
          <a:lstStyle/>
          <a:p>
            <a:r>
              <a:rPr lang="en-CA" sz="2400" dirty="0"/>
              <a:t>V</a:t>
            </a:r>
            <a:r>
              <a:rPr lang="en-CA" sz="2400" dirty="0" smtClean="0"/>
              <a:t>. Vionnet</a:t>
            </a:r>
            <a:r>
              <a:rPr lang="en-CA" sz="2400" baseline="30000" dirty="0" smtClean="0"/>
              <a:t>1</a:t>
            </a:r>
            <a:r>
              <a:rPr lang="en-CA" sz="2400" dirty="0" smtClean="0"/>
              <a:t>, </a:t>
            </a:r>
            <a:r>
              <a:rPr lang="en-CA" sz="2400" dirty="0"/>
              <a:t>L. </a:t>
            </a:r>
            <a:r>
              <a:rPr lang="en-CA" sz="2400" dirty="0" smtClean="0"/>
              <a:t>Queno</a:t>
            </a:r>
            <a:r>
              <a:rPr lang="en-CA" sz="2400" baseline="30000" dirty="0" smtClean="0"/>
              <a:t>1</a:t>
            </a:r>
            <a:r>
              <a:rPr lang="en-CA" sz="2400" dirty="0" smtClean="0"/>
              <a:t>, </a:t>
            </a:r>
            <a:r>
              <a:rPr lang="en-CA" sz="2400" dirty="0"/>
              <a:t>I. </a:t>
            </a:r>
            <a:r>
              <a:rPr lang="en-CA" sz="2400" dirty="0" err="1"/>
              <a:t>Dombrowski</a:t>
            </a:r>
            <a:r>
              <a:rPr lang="en-CA" sz="2400" dirty="0"/>
              <a:t> </a:t>
            </a:r>
            <a:r>
              <a:rPr lang="en-CA" sz="2400" dirty="0" smtClean="0"/>
              <a:t>Etchevers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, </a:t>
            </a:r>
            <a:r>
              <a:rPr lang="en-CA" sz="2400" dirty="0"/>
              <a:t>M. </a:t>
            </a:r>
            <a:r>
              <a:rPr lang="en-CA" sz="2400" dirty="0" smtClean="0"/>
              <a:t>Lafaysse</a:t>
            </a:r>
            <a:r>
              <a:rPr lang="en-CA" sz="2400" baseline="30000" dirty="0" smtClean="0"/>
              <a:t>1</a:t>
            </a:r>
            <a:r>
              <a:rPr lang="en-CA" sz="2400" dirty="0" smtClean="0"/>
              <a:t>, </a:t>
            </a:r>
            <a:r>
              <a:rPr lang="en-CA" sz="2400" dirty="0"/>
              <a:t>Y. </a:t>
            </a:r>
            <a:r>
              <a:rPr lang="en-CA" sz="2400" dirty="0" smtClean="0"/>
              <a:t>Seity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, M. Dumont</a:t>
            </a:r>
            <a:r>
              <a:rPr lang="en-CA" sz="2400" baseline="30000" dirty="0" smtClean="0"/>
              <a:t>1</a:t>
            </a:r>
            <a:r>
              <a:rPr lang="en-CA" sz="2400" dirty="0" smtClean="0"/>
              <a:t>, </a:t>
            </a:r>
            <a:r>
              <a:rPr lang="en-CA" sz="2400" dirty="0"/>
              <a:t>E. </a:t>
            </a:r>
            <a:r>
              <a:rPr lang="en-CA" sz="2400" dirty="0" smtClean="0"/>
              <a:t>Bazile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, </a:t>
            </a:r>
            <a:r>
              <a:rPr lang="en-CA" sz="2400" dirty="0"/>
              <a:t>F. </a:t>
            </a:r>
            <a:r>
              <a:rPr lang="en-CA" sz="2400" dirty="0" smtClean="0"/>
              <a:t>Karbou</a:t>
            </a:r>
            <a:r>
              <a:rPr lang="en-CA" sz="2400" baseline="30000" dirty="0" smtClean="0"/>
              <a:t>1</a:t>
            </a:r>
          </a:p>
          <a:p>
            <a:endParaRPr lang="en-CA" sz="2400" baseline="30000" dirty="0">
              <a:effectLst/>
            </a:endParaRPr>
          </a:p>
          <a:p>
            <a:pPr marL="342900" indent="-342900">
              <a:buAutoNum type="arabicParenBoth"/>
            </a:pPr>
            <a:r>
              <a:rPr lang="en-CA" dirty="0" smtClean="0"/>
              <a:t>CNRM, CEN</a:t>
            </a:r>
            <a:r>
              <a:rPr lang="en-CA" dirty="0" smtClean="0"/>
              <a:t>, </a:t>
            </a:r>
            <a:r>
              <a:rPr lang="en-CA" dirty="0" err="1" smtClean="0"/>
              <a:t>Météo</a:t>
            </a:r>
            <a:r>
              <a:rPr lang="fr-FR" dirty="0"/>
              <a:t> </a:t>
            </a:r>
            <a:r>
              <a:rPr lang="fr-FR" dirty="0" smtClean="0"/>
              <a:t>France-CNRS, Grenoble, France</a:t>
            </a:r>
          </a:p>
          <a:p>
            <a:pPr marL="342900" indent="-342900">
              <a:buFont typeface="Arial" charset="0"/>
              <a:buAutoNum type="arabicParenBoth"/>
            </a:pPr>
            <a:r>
              <a:rPr lang="en-CA" dirty="0" smtClean="0"/>
              <a:t>CNRM, </a:t>
            </a:r>
            <a:r>
              <a:rPr lang="en-CA" dirty="0" err="1"/>
              <a:t>Météo</a:t>
            </a:r>
            <a:r>
              <a:rPr lang="fr-FR" dirty="0"/>
              <a:t> France-CNRS, </a:t>
            </a:r>
            <a:r>
              <a:rPr lang="fr-FR" dirty="0" smtClean="0"/>
              <a:t>Toulouse, </a:t>
            </a:r>
            <a:r>
              <a:rPr lang="fr-FR" dirty="0"/>
              <a:t>France</a:t>
            </a:r>
          </a:p>
          <a:p>
            <a:pPr marL="342900" indent="-342900">
              <a:buAutoNum type="arabicParenBoth"/>
            </a:pPr>
            <a:endParaRPr lang="fr-FR" dirty="0" smtClean="0"/>
          </a:p>
          <a:p>
            <a:pPr marL="342900" indent="-342900">
              <a:buAutoNum type="arabicParenBoth"/>
            </a:pPr>
            <a:endParaRPr lang="fr-FR" dirty="0">
              <a:latin typeface="Liberation Sans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29107" y="6403317"/>
            <a:ext cx="57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SURFEX </a:t>
            </a:r>
            <a:r>
              <a:rPr lang="fr-FR" i="1" dirty="0" err="1" smtClean="0"/>
              <a:t>Users</a:t>
            </a:r>
            <a:r>
              <a:rPr lang="fr-FR" i="1" dirty="0" smtClean="0"/>
              <a:t> Workshop (27</a:t>
            </a:r>
            <a:r>
              <a:rPr lang="fr-FR" i="1" baseline="30000" dirty="0" smtClean="0"/>
              <a:t>th</a:t>
            </a:r>
            <a:r>
              <a:rPr lang="fr-FR" i="1" dirty="0" smtClean="0"/>
              <a:t> </a:t>
            </a:r>
            <a:r>
              <a:rPr lang="fr-FR" i="1" dirty="0" err="1" smtClean="0"/>
              <a:t>Feb</a:t>
            </a:r>
            <a:r>
              <a:rPr lang="fr-FR" i="1" dirty="0" smtClean="0"/>
              <a:t>. 2017; Toulouse, France)</a:t>
            </a:r>
            <a:endParaRPr lang="fr-FR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>
                <a:latin typeface="Liberation Sans" charset="0"/>
              </a:rPr>
              <a:t>Daily </a:t>
            </a:r>
            <a:r>
              <a:rPr lang="fr-FR" dirty="0" err="1" smtClean="0">
                <a:latin typeface="Liberation Sans" charset="0"/>
              </a:rPr>
              <a:t>snow</a:t>
            </a:r>
            <a:r>
              <a:rPr lang="fr-FR" dirty="0" smtClean="0">
                <a:latin typeface="Liberation Sans" charset="0"/>
              </a:rPr>
              <a:t> </a:t>
            </a:r>
            <a:r>
              <a:rPr lang="fr-FR" dirty="0" err="1" smtClean="0">
                <a:latin typeface="Liberation Sans" charset="0"/>
              </a:rPr>
              <a:t>depth</a:t>
            </a:r>
            <a:r>
              <a:rPr lang="fr-FR" dirty="0" smtClean="0">
                <a:latin typeface="Liberation Sans" charset="0"/>
              </a:rPr>
              <a:t> changes</a:t>
            </a:r>
            <a:endParaRPr lang="fr-FR" dirty="0">
              <a:latin typeface="Liberation Sans" charset="0"/>
            </a:endParaRPr>
          </a:p>
        </p:txBody>
      </p:sp>
      <p:pic>
        <p:nvPicPr>
          <p:cNvPr id="2" name="Image 1" descr="histo_cat_all_2010_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266" y="1897902"/>
            <a:ext cx="5330171" cy="4955576"/>
          </a:xfrm>
          <a:prstGeom prst="rect">
            <a:avLst/>
          </a:prstGeom>
        </p:spPr>
      </p:pic>
      <p:sp>
        <p:nvSpPr>
          <p:cNvPr id="6" name="ZoneTexte 1"/>
          <p:cNvSpPr txBox="1"/>
          <p:nvPr/>
        </p:nvSpPr>
        <p:spPr>
          <a:xfrm>
            <a:off x="778906" y="1068261"/>
            <a:ext cx="2122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sz="1600" b="1" dirty="0" smtClean="0">
                <a:solidFill>
                  <a:srgbClr val="008FBD"/>
                </a:solidFill>
                <a:latin typeface="Calibri" charset="0"/>
              </a:rPr>
              <a:t>Δ</a:t>
            </a:r>
            <a:r>
              <a:rPr lang="fr-FR" sz="1600" b="1" dirty="0" smtClean="0">
                <a:solidFill>
                  <a:srgbClr val="008FBD"/>
                </a:solidFill>
                <a:latin typeface="Calibri" charset="0"/>
              </a:rPr>
              <a:t>HTN = HTN</a:t>
            </a:r>
            <a:r>
              <a:rPr lang="fr-FR" sz="1600" b="1" baseline="-25000" dirty="0" smtClean="0">
                <a:solidFill>
                  <a:srgbClr val="008FBD"/>
                </a:solidFill>
                <a:latin typeface="Calibri" charset="0"/>
              </a:rPr>
              <a:t>J</a:t>
            </a:r>
            <a:r>
              <a:rPr lang="fr-FR" sz="1600" b="1" dirty="0" smtClean="0">
                <a:solidFill>
                  <a:srgbClr val="008FBD"/>
                </a:solidFill>
                <a:latin typeface="Calibri" charset="0"/>
              </a:rPr>
              <a:t> – HTN</a:t>
            </a:r>
            <a:r>
              <a:rPr lang="fr-FR" sz="1600" b="1" baseline="-25000" dirty="0" smtClean="0">
                <a:solidFill>
                  <a:srgbClr val="008FBD"/>
                </a:solidFill>
                <a:latin typeface="Calibri" charset="0"/>
              </a:rPr>
              <a:t>J-1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66275" y="952796"/>
            <a:ext cx="4617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+mn-lt"/>
              </a:rPr>
              <a:t>Categorical</a:t>
            </a:r>
            <a:r>
              <a:rPr lang="fr-FR" sz="2000" b="1" dirty="0" smtClean="0">
                <a:latin typeface="+mn-lt"/>
              </a:rPr>
              <a:t> </a:t>
            </a:r>
            <a:r>
              <a:rPr lang="fr-FR" sz="2000" b="1" dirty="0" err="1" smtClean="0">
                <a:latin typeface="+mn-lt"/>
              </a:rPr>
              <a:t>study</a:t>
            </a:r>
            <a:r>
              <a:rPr lang="fr-FR" sz="2000" b="1" dirty="0" smtClean="0">
                <a:latin typeface="+mn-lt"/>
              </a:rPr>
              <a:t> over the </a:t>
            </a:r>
            <a:r>
              <a:rPr lang="fr-FR" sz="2000" b="1" dirty="0" err="1" smtClean="0">
                <a:latin typeface="+mn-lt"/>
              </a:rPr>
              <a:t>Pyrenees</a:t>
            </a:r>
            <a:endParaRPr lang="fr-FR" sz="2000" b="1" dirty="0">
              <a:latin typeface="+mn-lt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162702" y="1666045"/>
            <a:ext cx="49482" cy="5014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393620" y="1831923"/>
            <a:ext cx="33978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4033287" y="1831923"/>
            <a:ext cx="951937" cy="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300803" y="1446096"/>
            <a:ext cx="147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Accumulation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455415" y="1440645"/>
            <a:ext cx="176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Ablation/</a:t>
            </a:r>
            <a:r>
              <a:rPr lang="fr-FR" dirty="0" err="1" smtClean="0"/>
              <a:t>Settling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 rot="2208525">
            <a:off x="5938231" y="3852866"/>
            <a:ext cx="3295590" cy="1616558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 rot="17737432">
            <a:off x="3229569" y="3085852"/>
            <a:ext cx="2566349" cy="97911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1897902"/>
            <a:ext cx="309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8FBD"/>
                </a:solidFill>
                <a:latin typeface="+mn-lt"/>
              </a:rPr>
              <a:t>Accumulation</a:t>
            </a:r>
            <a:endParaRPr lang="en-GB" sz="2000" b="1" dirty="0">
              <a:solidFill>
                <a:srgbClr val="008FBD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449426"/>
            <a:ext cx="3589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Underestimation</a:t>
            </a:r>
            <a:r>
              <a:rPr lang="fr-FR" dirty="0" smtClean="0">
                <a:latin typeface="+mn-lt"/>
                <a:cs typeface="Arial" charset="0"/>
              </a:rPr>
              <a:t> of </a:t>
            </a:r>
            <a:r>
              <a:rPr lang="fr-FR" dirty="0" err="1" smtClean="0">
                <a:latin typeface="+mn-lt"/>
                <a:cs typeface="Arial" charset="0"/>
              </a:rPr>
              <a:t>strong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snow</a:t>
            </a:r>
            <a:r>
              <a:rPr lang="fr-FR" dirty="0" smtClean="0">
                <a:latin typeface="+mn-lt"/>
                <a:cs typeface="Arial" charset="0"/>
              </a:rPr>
              <a:t> accumulation</a:t>
            </a:r>
          </a:p>
          <a:p>
            <a:pPr>
              <a:buFont typeface="Wingdings" charset="0"/>
              <a:buChar char="Ø"/>
              <a:defRPr/>
            </a:pPr>
            <a:r>
              <a:rPr lang="fr-FR" dirty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Except</a:t>
            </a:r>
            <a:r>
              <a:rPr lang="fr-FR" dirty="0" smtClean="0">
                <a:latin typeface="+mn-lt"/>
                <a:cs typeface="Arial" charset="0"/>
              </a:rPr>
              <a:t> for the Atlantic </a:t>
            </a:r>
            <a:r>
              <a:rPr lang="fr-FR" dirty="0" err="1" smtClean="0">
                <a:latin typeface="+mn-lt"/>
                <a:cs typeface="Arial" charset="0"/>
              </a:rPr>
              <a:t>foothills</a:t>
            </a:r>
            <a:endParaRPr lang="fr-FR" dirty="0" smtClean="0">
              <a:latin typeface="+mn-lt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3637507"/>
            <a:ext cx="309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8FBD"/>
                </a:solidFill>
                <a:latin typeface="+mn-lt"/>
              </a:rPr>
              <a:t>Ablation</a:t>
            </a:r>
            <a:endParaRPr lang="en-GB" sz="2000" b="1" dirty="0">
              <a:solidFill>
                <a:srgbClr val="008FBD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784" y="4087029"/>
            <a:ext cx="35892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Underestimation</a:t>
            </a:r>
            <a:r>
              <a:rPr lang="fr-FR" dirty="0" smtClean="0">
                <a:latin typeface="+mn-lt"/>
                <a:cs typeface="Arial" charset="0"/>
              </a:rPr>
              <a:t> of </a:t>
            </a:r>
            <a:r>
              <a:rPr lang="fr-FR" dirty="0" err="1" smtClean="0">
                <a:latin typeface="+mn-lt"/>
                <a:cs typeface="Arial" charset="0"/>
              </a:rPr>
              <a:t>strong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snow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depth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decrease</a:t>
            </a:r>
            <a:r>
              <a:rPr lang="fr-FR" dirty="0" smtClean="0">
                <a:latin typeface="+mn-lt"/>
                <a:cs typeface="Arial" charset="0"/>
              </a:rPr>
              <a:t> : </a:t>
            </a:r>
          </a:p>
          <a:p>
            <a:pPr lvl="1">
              <a:buFont typeface="Wingdings" charset="0"/>
              <a:buChar char="Ø"/>
              <a:defRPr/>
            </a:pPr>
            <a:r>
              <a:rPr lang="fr-FR" dirty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wind-induced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erosion</a:t>
            </a:r>
            <a:r>
              <a:rPr lang="fr-FR" dirty="0" smtClean="0">
                <a:latin typeface="+mn-lt"/>
                <a:cs typeface="Arial" charset="0"/>
              </a:rPr>
              <a:t> (not </a:t>
            </a:r>
            <a:r>
              <a:rPr lang="fr-FR" dirty="0" err="1" smtClean="0">
                <a:latin typeface="+mn-lt"/>
                <a:cs typeface="Arial" charset="0"/>
              </a:rPr>
              <a:t>simulated</a:t>
            </a:r>
            <a:r>
              <a:rPr lang="fr-FR" dirty="0" smtClean="0">
                <a:latin typeface="+mn-lt"/>
                <a:cs typeface="Arial" charset="0"/>
              </a:rPr>
              <a:t> by the model)</a:t>
            </a:r>
          </a:p>
          <a:p>
            <a:pPr lvl="1">
              <a:buFont typeface="Wingdings" charset="0"/>
              <a:buChar char="Ø"/>
              <a:defRPr/>
            </a:pPr>
            <a:r>
              <a:rPr lang="fr-FR" dirty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strong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melting</a:t>
            </a:r>
            <a:endParaRPr lang="fr-FR" dirty="0" smtClean="0">
              <a:latin typeface="+mn-lt"/>
              <a:cs typeface="Arial" charset="0"/>
            </a:endParaRPr>
          </a:p>
          <a:p>
            <a:pPr>
              <a:defRPr/>
            </a:pPr>
            <a:r>
              <a:rPr lang="fr-FR" dirty="0">
                <a:latin typeface="+mn-lt"/>
                <a:cs typeface="Arial" charset="0"/>
              </a:rPr>
              <a:t> </a:t>
            </a:r>
            <a:endParaRPr lang="fr-FR" dirty="0" smtClean="0">
              <a:latin typeface="+mn-lt"/>
              <a:cs typeface="Arial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fr-FR" b="1" dirty="0" smtClean="0">
                <a:latin typeface="+mn-lt"/>
                <a:cs typeface="Arial" charset="0"/>
              </a:rPr>
              <a:t>Main </a:t>
            </a:r>
            <a:r>
              <a:rPr lang="fr-FR" b="1" dirty="0" err="1" smtClean="0">
                <a:latin typeface="+mn-lt"/>
                <a:cs typeface="Arial" charset="0"/>
              </a:rPr>
              <a:t>explanation</a:t>
            </a:r>
            <a:r>
              <a:rPr lang="fr-FR" b="1" dirty="0" smtClean="0">
                <a:latin typeface="+mn-lt"/>
                <a:cs typeface="Arial" charset="0"/>
              </a:rPr>
              <a:t> for the positive </a:t>
            </a:r>
            <a:r>
              <a:rPr lang="fr-FR" b="1" dirty="0" err="1" smtClean="0">
                <a:latin typeface="+mn-lt"/>
                <a:cs typeface="Arial" charset="0"/>
              </a:rPr>
              <a:t>bias</a:t>
            </a:r>
            <a:endParaRPr lang="fr-FR" b="1" dirty="0" smtClean="0">
              <a:latin typeface="+mn-lt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0" y="-4522"/>
            <a:ext cx="9144000" cy="6858000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21" name="Image 20" descr="histo_cat_Anie_2010_20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30" y="1406815"/>
            <a:ext cx="5385086" cy="5006631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 rot="2208525">
            <a:off x="4277263" y="3278750"/>
            <a:ext cx="2988842" cy="1616558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995828" y="1513164"/>
            <a:ext cx="2298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Atlantic </a:t>
            </a:r>
            <a:r>
              <a:rPr lang="fr-FR" sz="2400" b="1" dirty="0" err="1" smtClean="0"/>
              <a:t>foothills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3363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7" grpId="0"/>
      <p:bldP spid="23" grpId="0"/>
      <p:bldP spid="24" grpId="0"/>
      <p:bldP spid="22" grpId="0" animBg="1"/>
      <p:bldP spid="22" grpId="1" animBg="1"/>
      <p:bldP spid="26" grpId="1" animBg="1"/>
      <p:bldP spid="26" grpId="2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>
                <a:latin typeface="Liberation Sans" charset="0"/>
              </a:rPr>
              <a:t>Snowpack</a:t>
            </a:r>
            <a:r>
              <a:rPr lang="fr-FR" dirty="0" smtClean="0">
                <a:latin typeface="Liberation Sans" charset="0"/>
              </a:rPr>
              <a:t> spatial </a:t>
            </a:r>
            <a:r>
              <a:rPr lang="fr-FR" dirty="0" err="1" smtClean="0">
                <a:latin typeface="Liberation Sans" charset="0"/>
              </a:rPr>
              <a:t>variability</a:t>
            </a:r>
            <a:endParaRPr lang="fr-FR" dirty="0">
              <a:latin typeface="Liberation Sans" charset="0"/>
            </a:endParaRPr>
          </a:p>
        </p:txBody>
      </p:sp>
      <p:pic>
        <p:nvPicPr>
          <p:cNvPr id="2" name="Image 1" descr="snowcover_2012022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58" y="2013337"/>
            <a:ext cx="3729293" cy="4814478"/>
          </a:xfrm>
          <a:prstGeom prst="rect">
            <a:avLst/>
          </a:prstGeom>
        </p:spPr>
      </p:pic>
      <p:pic>
        <p:nvPicPr>
          <p:cNvPr id="6" name="Image 5" descr="assd_jaccard_pyrtot_2011_2012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003" y="3356250"/>
            <a:ext cx="5001545" cy="3468760"/>
          </a:xfrm>
          <a:prstGeom prst="rect">
            <a:avLst/>
          </a:prstGeom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56537"/>
              </p:ext>
            </p:extLst>
          </p:nvPr>
        </p:nvGraphicFramePr>
        <p:xfrm>
          <a:off x="9314371" y="1302994"/>
          <a:ext cx="1132109" cy="71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Équation" r:id="rId6" imgW="647700" imgH="406400" progId="Equation.3">
                  <p:embed/>
                </p:oleObj>
              </mc:Choice>
              <mc:Fallback>
                <p:oleObj name="Équation" r:id="rId6" imgW="647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4371" y="1302994"/>
                        <a:ext cx="1132109" cy="710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668" y="1149350"/>
            <a:ext cx="42138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sz="1600" dirty="0" smtClean="0">
                <a:latin typeface="+mn-lt"/>
                <a:cs typeface="Arial" charset="0"/>
              </a:rPr>
              <a:t> </a:t>
            </a:r>
            <a:r>
              <a:rPr lang="fr-FR" sz="1600" b="1" dirty="0" smtClean="0">
                <a:latin typeface="+mn-lt"/>
                <a:cs typeface="Arial" charset="0"/>
              </a:rPr>
              <a:t>Winter 2011/12: </a:t>
            </a:r>
            <a:r>
              <a:rPr lang="fr-FR" sz="1600" dirty="0" err="1" smtClean="0">
                <a:latin typeface="+mn-lt"/>
                <a:cs typeface="Arial" charset="0"/>
              </a:rPr>
              <a:t>strong</a:t>
            </a:r>
            <a:r>
              <a:rPr lang="fr-FR" sz="1600" dirty="0" smtClean="0">
                <a:latin typeface="+mn-lt"/>
                <a:cs typeface="Arial" charset="0"/>
              </a:rPr>
              <a:t> </a:t>
            </a:r>
            <a:r>
              <a:rPr lang="fr-FR" sz="1600" dirty="0" err="1" smtClean="0">
                <a:latin typeface="+mn-lt"/>
                <a:cs typeface="Arial" charset="0"/>
              </a:rPr>
              <a:t>contrast</a:t>
            </a:r>
            <a:r>
              <a:rPr lang="fr-FR" sz="1600" dirty="0" smtClean="0">
                <a:latin typeface="+mn-lt"/>
                <a:cs typeface="Arial" charset="0"/>
              </a:rPr>
              <a:t> of </a:t>
            </a:r>
            <a:r>
              <a:rPr lang="fr-FR" sz="1600" dirty="0" err="1" smtClean="0">
                <a:latin typeface="+mn-lt"/>
                <a:cs typeface="Arial" charset="0"/>
              </a:rPr>
              <a:t>snow</a:t>
            </a:r>
            <a:r>
              <a:rPr lang="fr-FR" sz="1600" dirty="0" smtClean="0">
                <a:latin typeface="+mn-lt"/>
                <a:cs typeface="Arial" charset="0"/>
              </a:rPr>
              <a:t> </a:t>
            </a:r>
            <a:r>
              <a:rPr lang="fr-FR" sz="1600" dirty="0" err="1" smtClean="0">
                <a:latin typeface="+mn-lt"/>
                <a:cs typeface="Arial" charset="0"/>
              </a:rPr>
              <a:t>cover</a:t>
            </a:r>
            <a:r>
              <a:rPr lang="fr-FR" sz="1600" dirty="0" smtClean="0">
                <a:latin typeface="+mn-lt"/>
                <a:cs typeface="Arial" charset="0"/>
              </a:rPr>
              <a:t> </a:t>
            </a:r>
            <a:r>
              <a:rPr lang="fr-FR" sz="1600" dirty="0" err="1" smtClean="0">
                <a:latin typeface="+mn-lt"/>
                <a:cs typeface="Arial" charset="0"/>
              </a:rPr>
              <a:t>between</a:t>
            </a:r>
            <a:r>
              <a:rPr lang="fr-FR" sz="1600" dirty="0" smtClean="0">
                <a:latin typeface="+mn-lt"/>
                <a:cs typeface="Arial" charset="0"/>
              </a:rPr>
              <a:t> France and Spain</a:t>
            </a:r>
          </a:p>
          <a:p>
            <a:pPr>
              <a:buFont typeface="Wingdings" charset="0"/>
              <a:buChar char="Ø"/>
              <a:defRPr/>
            </a:pPr>
            <a:r>
              <a:rPr lang="fr-FR" sz="1600" dirty="0" err="1" smtClean="0">
                <a:latin typeface="+mn-lt"/>
                <a:cs typeface="Arial" charset="0"/>
              </a:rPr>
              <a:t>Strong</a:t>
            </a:r>
            <a:r>
              <a:rPr lang="fr-FR" sz="1600" dirty="0" smtClean="0">
                <a:latin typeface="+mn-lt"/>
                <a:cs typeface="Arial" charset="0"/>
              </a:rPr>
              <a:t> influence of NW-W </a:t>
            </a:r>
            <a:r>
              <a:rPr lang="fr-FR" sz="1600" dirty="0" err="1" smtClean="0">
                <a:latin typeface="+mn-lt"/>
                <a:cs typeface="Arial" charset="0"/>
              </a:rPr>
              <a:t>flows</a:t>
            </a:r>
            <a:r>
              <a:rPr lang="fr-FR" sz="1600" dirty="0" smtClean="0">
                <a:latin typeface="+mn-lt"/>
                <a:cs typeface="Arial" charset="0"/>
              </a:rPr>
              <a:t>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01597" y="1214300"/>
            <a:ext cx="421383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err="1" smtClean="0">
                <a:solidFill>
                  <a:srgbClr val="008FBD"/>
                </a:solidFill>
                <a:latin typeface="+mn-lt"/>
                <a:cs typeface="Arial" charset="0"/>
              </a:rPr>
              <a:t>Seasonal</a:t>
            </a:r>
            <a:r>
              <a:rPr lang="fr-FR" b="1" dirty="0" smtClean="0">
                <a:solidFill>
                  <a:srgbClr val="008FBD"/>
                </a:solidFill>
                <a:latin typeface="+mn-lt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008FBD"/>
                </a:solidFill>
                <a:latin typeface="+mn-lt"/>
                <a:cs typeface="Arial" charset="0"/>
              </a:rPr>
              <a:t>evolution</a:t>
            </a:r>
            <a:r>
              <a:rPr lang="fr-FR" b="1" dirty="0" smtClean="0">
                <a:solidFill>
                  <a:srgbClr val="008FBD"/>
                </a:solidFill>
                <a:latin typeface="+mn-lt"/>
                <a:cs typeface="Arial" charset="0"/>
              </a:rPr>
              <a:t> </a:t>
            </a:r>
          </a:p>
          <a:p>
            <a:pPr>
              <a:defRPr/>
            </a:pPr>
            <a:endParaRPr lang="fr-FR" b="1" dirty="0" smtClean="0">
              <a:latin typeface="+mn-lt"/>
              <a:cs typeface="Arial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fr-FR" sz="1600" dirty="0" smtClean="0">
                <a:latin typeface="+mn-lt"/>
                <a:cs typeface="Arial" charset="0"/>
              </a:rPr>
              <a:t> </a:t>
            </a:r>
            <a:r>
              <a:rPr lang="fr-FR" sz="1600" b="1" dirty="0" err="1" smtClean="0">
                <a:latin typeface="+mn-lt"/>
                <a:cs typeface="Arial" charset="0"/>
              </a:rPr>
              <a:t>Similarity</a:t>
            </a:r>
            <a:r>
              <a:rPr lang="fr-FR" sz="1600" b="1" dirty="0" smtClean="0">
                <a:latin typeface="+mn-lt"/>
                <a:cs typeface="Arial" charset="0"/>
              </a:rPr>
              <a:t> index: </a:t>
            </a:r>
            <a:r>
              <a:rPr lang="fr-FR" sz="1600" dirty="0" smtClean="0">
                <a:latin typeface="+mn-lt"/>
                <a:cs typeface="Arial" charset="0"/>
              </a:rPr>
              <a:t>Jaccard index</a:t>
            </a:r>
          </a:p>
          <a:p>
            <a:pPr>
              <a:buFont typeface="Wingdings" charset="0"/>
              <a:buChar char="Ø"/>
              <a:defRPr/>
            </a:pPr>
            <a:endParaRPr lang="fr-FR" sz="1600" b="1" dirty="0">
              <a:latin typeface="+mn-lt"/>
              <a:cs typeface="Arial" charset="0"/>
            </a:endParaRPr>
          </a:p>
          <a:p>
            <a:pPr>
              <a:buFont typeface="Wingdings" charset="0"/>
              <a:buChar char="Ø"/>
              <a:defRPr/>
            </a:pPr>
            <a:endParaRPr lang="fr-FR" sz="1600" b="1" dirty="0" smtClean="0">
              <a:latin typeface="+mn-lt"/>
              <a:cs typeface="Arial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fr-FR" sz="1600" b="1" dirty="0">
                <a:latin typeface="+mn-lt"/>
                <a:cs typeface="Arial" charset="0"/>
              </a:rPr>
              <a:t> </a:t>
            </a:r>
            <a:r>
              <a:rPr lang="fr-FR" sz="1600" b="1" dirty="0" err="1" smtClean="0">
                <a:latin typeface="+mn-lt"/>
                <a:cs typeface="Arial" charset="0"/>
              </a:rPr>
              <a:t>Better</a:t>
            </a:r>
            <a:r>
              <a:rPr lang="fr-FR" sz="1600" b="1" dirty="0" smtClean="0">
                <a:latin typeface="+mn-lt"/>
                <a:cs typeface="Arial" charset="0"/>
              </a:rPr>
              <a:t> </a:t>
            </a:r>
            <a:r>
              <a:rPr lang="fr-FR" sz="1600" dirty="0" err="1" smtClean="0">
                <a:latin typeface="+mn-lt"/>
                <a:cs typeface="Arial" charset="0"/>
              </a:rPr>
              <a:t>representation</a:t>
            </a:r>
            <a:r>
              <a:rPr lang="fr-FR" sz="1600" dirty="0" smtClean="0">
                <a:latin typeface="+mn-lt"/>
                <a:cs typeface="Arial" charset="0"/>
              </a:rPr>
              <a:t> of the </a:t>
            </a:r>
            <a:r>
              <a:rPr lang="fr-FR" sz="1600" b="1" dirty="0" smtClean="0">
                <a:latin typeface="+mn-lt"/>
                <a:cs typeface="Arial" charset="0"/>
              </a:rPr>
              <a:t>spatial </a:t>
            </a:r>
            <a:r>
              <a:rPr lang="fr-FR" sz="1600" b="1" dirty="0" err="1" smtClean="0">
                <a:latin typeface="+mn-lt"/>
                <a:cs typeface="Arial" charset="0"/>
              </a:rPr>
              <a:t>snow</a:t>
            </a:r>
            <a:r>
              <a:rPr lang="fr-FR" sz="1600" b="1" dirty="0" smtClean="0">
                <a:latin typeface="+mn-lt"/>
                <a:cs typeface="Arial" charset="0"/>
              </a:rPr>
              <a:t> </a:t>
            </a:r>
            <a:r>
              <a:rPr lang="fr-FR" sz="1600" b="1" dirty="0" err="1" smtClean="0">
                <a:latin typeface="+mn-lt"/>
                <a:cs typeface="Arial" charset="0"/>
              </a:rPr>
              <a:t>cover</a:t>
            </a:r>
            <a:r>
              <a:rPr lang="fr-FR" sz="1600" b="1" dirty="0" smtClean="0">
                <a:latin typeface="+mn-lt"/>
                <a:cs typeface="Arial" charset="0"/>
              </a:rPr>
              <a:t> distribution </a:t>
            </a:r>
            <a:r>
              <a:rPr lang="fr-FR" sz="1600" dirty="0" smtClean="0">
                <a:latin typeface="+mn-lt"/>
                <a:cs typeface="Arial" charset="0"/>
              </a:rPr>
              <a:t>by </a:t>
            </a:r>
            <a:r>
              <a:rPr lang="fr-FR" sz="1600" b="1" dirty="0" smtClean="0">
                <a:latin typeface="+mn-lt"/>
                <a:cs typeface="Arial" charset="0"/>
              </a:rPr>
              <a:t>AROME-Crocus</a:t>
            </a:r>
          </a:p>
        </p:txBody>
      </p:sp>
      <p:cxnSp>
        <p:nvCxnSpPr>
          <p:cNvPr id="11" name="Connecteur en angle 10"/>
          <p:cNvCxnSpPr/>
          <p:nvPr/>
        </p:nvCxnSpPr>
        <p:spPr>
          <a:xfrm>
            <a:off x="4118485" y="3241822"/>
            <a:ext cx="2601107" cy="822675"/>
          </a:xfrm>
          <a:prstGeom prst="bentConnector3">
            <a:avLst>
              <a:gd name="adj1" fmla="val 99462"/>
            </a:avLst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806" y="1619267"/>
            <a:ext cx="1471224" cy="6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7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>
                <a:latin typeface="Liberation Sans" charset="0"/>
              </a:rPr>
              <a:t>Conclusions and perspectives</a:t>
            </a:r>
            <a:endParaRPr lang="fr-FR" dirty="0">
              <a:latin typeface="Liberation Sans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357661" y="1105553"/>
            <a:ext cx="8598717" cy="4525962"/>
          </a:xfrm>
        </p:spPr>
        <p:txBody>
          <a:bodyPr/>
          <a:lstStyle/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r>
              <a:rPr lang="fr-FR" dirty="0" smtClean="0"/>
              <a:t>AROME forcing </a:t>
            </a:r>
            <a:r>
              <a:rPr lang="fr-FR" dirty="0" err="1" smtClean="0"/>
              <a:t>brings</a:t>
            </a:r>
            <a:r>
              <a:rPr lang="fr-FR" dirty="0" smtClean="0"/>
              <a:t> </a:t>
            </a:r>
            <a:r>
              <a:rPr lang="fr-FR" dirty="0" err="1" smtClean="0"/>
              <a:t>valuable</a:t>
            </a:r>
            <a:r>
              <a:rPr lang="fr-FR" dirty="0" smtClean="0"/>
              <a:t> information for </a:t>
            </a:r>
            <a:r>
              <a:rPr lang="fr-FR" dirty="0" err="1" smtClean="0"/>
              <a:t>snowpack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r>
              <a:rPr lang="fr-FR" dirty="0" smtClean="0"/>
              <a:t>:</a:t>
            </a:r>
          </a:p>
          <a:p>
            <a:pPr marL="1200150" lvl="2" indent="-342900">
              <a:buClr>
                <a:srgbClr val="008FBD"/>
              </a:buClr>
              <a:buFont typeface="Wingdings" charset="0"/>
              <a:buChar char="§"/>
            </a:pPr>
            <a:r>
              <a:rPr lang="fr-FR" b="1" dirty="0" err="1" smtClean="0"/>
              <a:t>Snowpack</a:t>
            </a:r>
            <a:r>
              <a:rPr lang="fr-FR" b="1" dirty="0" smtClean="0"/>
              <a:t> spatial </a:t>
            </a:r>
            <a:r>
              <a:rPr lang="fr-FR" b="1" dirty="0" err="1" smtClean="0"/>
              <a:t>variability</a:t>
            </a:r>
            <a:endParaRPr lang="fr-FR" b="1" dirty="0" smtClean="0"/>
          </a:p>
          <a:p>
            <a:pPr marL="1200150" lvl="2" indent="-342900">
              <a:buClr>
                <a:srgbClr val="008FBD"/>
              </a:buClr>
              <a:buFont typeface="Wingdings" charset="0"/>
              <a:buChar char="§"/>
            </a:pPr>
            <a:r>
              <a:rPr lang="fr-FR" b="1" dirty="0" smtClean="0"/>
              <a:t>Daily </a:t>
            </a:r>
            <a:r>
              <a:rPr lang="fr-FR" b="1" dirty="0" err="1" smtClean="0"/>
              <a:t>snow</a:t>
            </a:r>
            <a:r>
              <a:rPr lang="fr-FR" b="1" dirty="0" smtClean="0"/>
              <a:t> accumulation </a:t>
            </a:r>
          </a:p>
          <a:p>
            <a:pPr marL="1200150" lvl="2" indent="-342900">
              <a:buClr>
                <a:srgbClr val="008FBD"/>
              </a:buClr>
              <a:buFont typeface="Wingdings" charset="0"/>
              <a:buChar char="§"/>
            </a:pPr>
            <a:endParaRPr lang="fr-FR" sz="1000" dirty="0"/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r>
              <a:rPr lang="fr-FR" b="1" dirty="0" smtClean="0"/>
              <a:t>But: </a:t>
            </a:r>
            <a:r>
              <a:rPr lang="fr-FR" b="1" dirty="0" err="1"/>
              <a:t>o</a:t>
            </a:r>
            <a:r>
              <a:rPr lang="fr-FR" b="1" dirty="0" err="1" smtClean="0"/>
              <a:t>verestimation</a:t>
            </a:r>
            <a:r>
              <a:rPr lang="fr-FR" b="1" dirty="0" smtClean="0"/>
              <a:t> </a:t>
            </a:r>
            <a:r>
              <a:rPr lang="fr-FR" b="1" dirty="0"/>
              <a:t>of </a:t>
            </a:r>
            <a:r>
              <a:rPr lang="fr-FR" b="1" dirty="0" err="1"/>
              <a:t>snow</a:t>
            </a:r>
            <a:r>
              <a:rPr lang="fr-FR" b="1" dirty="0"/>
              <a:t> </a:t>
            </a:r>
            <a:r>
              <a:rPr lang="fr-FR" b="1" dirty="0" err="1" smtClean="0"/>
              <a:t>depth</a:t>
            </a:r>
            <a:r>
              <a:rPr lang="fr-FR" b="1" dirty="0" smtClean="0"/>
              <a:t>: </a:t>
            </a:r>
            <a:r>
              <a:rPr lang="fr-FR" dirty="0" smtClean="0"/>
              <a:t>AROME</a:t>
            </a:r>
            <a:r>
              <a:rPr lang="fr-FR" dirty="0"/>
              <a:t>-Crocus, </a:t>
            </a:r>
            <a:r>
              <a:rPr lang="fr-FR" dirty="0" err="1"/>
              <a:t>purely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AROME </a:t>
            </a:r>
            <a:r>
              <a:rPr lang="fr-FR" dirty="0" err="1"/>
              <a:t>forecast</a:t>
            </a:r>
            <a:r>
              <a:rPr lang="fr-FR" dirty="0"/>
              <a:t>, </a:t>
            </a:r>
            <a:r>
              <a:rPr lang="fr-FR" dirty="0" err="1"/>
              <a:t>fails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improving</a:t>
            </a:r>
            <a:r>
              <a:rPr lang="fr-FR" dirty="0"/>
              <a:t> </a:t>
            </a:r>
            <a:r>
              <a:rPr lang="fr-FR" dirty="0" err="1"/>
              <a:t>snow</a:t>
            </a:r>
            <a:r>
              <a:rPr lang="fr-FR" dirty="0"/>
              <a:t> </a:t>
            </a:r>
            <a:r>
              <a:rPr lang="fr-FR" dirty="0" err="1"/>
              <a:t>depth</a:t>
            </a:r>
            <a:r>
              <a:rPr lang="fr-FR" dirty="0"/>
              <a:t> scores </a:t>
            </a:r>
            <a:r>
              <a:rPr lang="fr-FR" dirty="0" err="1"/>
              <a:t>compared</a:t>
            </a:r>
            <a:r>
              <a:rPr lang="fr-FR" dirty="0"/>
              <a:t> to SAFRAN-Crocus </a:t>
            </a:r>
            <a:r>
              <a:rPr lang="fr-FR" dirty="0" err="1"/>
              <a:t>including</a:t>
            </a:r>
            <a:r>
              <a:rPr lang="fr-FR" dirty="0"/>
              <a:t> a </a:t>
            </a:r>
            <a:r>
              <a:rPr lang="fr-FR" dirty="0" err="1"/>
              <a:t>precipitation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the massif </a:t>
            </a:r>
            <a:r>
              <a:rPr lang="fr-FR" dirty="0" err="1"/>
              <a:t>scale</a:t>
            </a:r>
            <a:r>
              <a:rPr lang="fr-FR" dirty="0" smtClean="0"/>
              <a:t>.</a:t>
            </a:r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endParaRPr lang="fr-FR" sz="1000" dirty="0" smtClean="0"/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r>
              <a:rPr lang="fr-FR" b="1" dirty="0" smtClean="0"/>
              <a:t>On-</a:t>
            </a:r>
            <a:r>
              <a:rPr lang="fr-FR" b="1" dirty="0" err="1" smtClean="0"/>
              <a:t>going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:</a:t>
            </a:r>
          </a:p>
          <a:p>
            <a:pPr marL="1200150" lvl="2" indent="-342900">
              <a:buClr>
                <a:srgbClr val="008FBD"/>
              </a:buClr>
              <a:buFont typeface="Wingdings" charset="0"/>
              <a:buChar char="§"/>
            </a:pPr>
            <a:r>
              <a:rPr lang="fr-FR" dirty="0" err="1" smtClean="0"/>
              <a:t>Latest</a:t>
            </a:r>
            <a:r>
              <a:rPr lang="fr-FR" dirty="0" smtClean="0"/>
              <a:t> version of AROME: horizontal </a:t>
            </a:r>
            <a:r>
              <a:rPr lang="fr-FR" dirty="0" err="1" smtClean="0"/>
              <a:t>resolution</a:t>
            </a:r>
            <a:r>
              <a:rPr lang="fr-FR" dirty="0"/>
              <a:t> </a:t>
            </a:r>
            <a:r>
              <a:rPr lang="fr-FR" dirty="0" smtClean="0"/>
              <a:t>1.3 km </a:t>
            </a:r>
          </a:p>
          <a:p>
            <a:pPr marL="1200150" lvl="2" indent="-342900">
              <a:buClr>
                <a:srgbClr val="008FBD"/>
              </a:buClr>
              <a:buFont typeface="Wingdings" charset="0"/>
              <a:buChar char="§"/>
            </a:pPr>
            <a:r>
              <a:rPr lang="fr-FR" b="1" dirty="0" err="1"/>
              <a:t>D</a:t>
            </a:r>
            <a:r>
              <a:rPr lang="fr-FR" b="1" dirty="0" err="1" smtClean="0"/>
              <a:t>istributed</a:t>
            </a:r>
            <a:r>
              <a:rPr lang="fr-FR" b="1" dirty="0" smtClean="0"/>
              <a:t> </a:t>
            </a:r>
            <a:r>
              <a:rPr lang="fr-FR" b="1" dirty="0" err="1" smtClean="0"/>
              <a:t>meteorological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r>
              <a:rPr lang="fr-FR" b="1" dirty="0" smtClean="0"/>
              <a:t> system :</a:t>
            </a:r>
          </a:p>
          <a:p>
            <a:pPr marL="1657350" lvl="3" indent="-342900">
              <a:buClr>
                <a:srgbClr val="008FBD"/>
              </a:buClr>
              <a:buFont typeface="Wingdings" charset="0"/>
              <a:buChar char="§"/>
            </a:pPr>
            <a:r>
              <a:rPr lang="fr-FR" b="1" dirty="0" smtClean="0"/>
              <a:t>MESCAN</a:t>
            </a:r>
            <a:r>
              <a:rPr lang="fr-FR" dirty="0" smtClean="0"/>
              <a:t> for </a:t>
            </a:r>
            <a:r>
              <a:rPr lang="fr-FR" b="1" dirty="0" err="1" smtClean="0"/>
              <a:t>precipitation</a:t>
            </a:r>
            <a:r>
              <a:rPr lang="fr-FR" dirty="0" smtClean="0"/>
              <a:t> (</a:t>
            </a:r>
            <a:r>
              <a:rPr lang="fr-FR" dirty="0" err="1" smtClean="0"/>
              <a:t>guess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AROME) </a:t>
            </a:r>
            <a:r>
              <a:rPr lang="fr-FR" sz="1400" dirty="0" smtClean="0"/>
              <a:t>(coll. GMAP, GMME)</a:t>
            </a:r>
            <a:endParaRPr lang="fr-FR" sz="1400" dirty="0" smtClean="0"/>
          </a:p>
          <a:p>
            <a:pPr marL="1657350" lvl="3" indent="-342900">
              <a:buClr>
                <a:srgbClr val="008FBD"/>
              </a:buClr>
              <a:buFont typeface="Wingdings" charset="0"/>
              <a:buChar char="§"/>
            </a:pPr>
            <a:r>
              <a:rPr lang="fr-FR" b="1" dirty="0" smtClean="0"/>
              <a:t>Satellite </a:t>
            </a:r>
            <a:r>
              <a:rPr lang="fr-FR" b="1" dirty="0" err="1" smtClean="0"/>
              <a:t>products</a:t>
            </a:r>
            <a:r>
              <a:rPr lang="fr-FR" b="1" dirty="0" smtClean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incoming</a:t>
            </a:r>
            <a:r>
              <a:rPr lang="fr-FR" dirty="0" smtClean="0"/>
              <a:t> LW and SW</a:t>
            </a:r>
          </a:p>
          <a:p>
            <a:pPr marL="1657350" lvl="3" indent="-342900">
              <a:buClr>
                <a:srgbClr val="008FBD"/>
              </a:buClr>
              <a:buFont typeface="Wingdings" charset="0"/>
              <a:buChar char="§"/>
            </a:pPr>
            <a:endParaRPr lang="fr-FR" sz="1000" dirty="0" smtClean="0"/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r>
              <a:rPr lang="fr-FR" b="1" dirty="0" smtClean="0"/>
              <a:t>Perspective:</a:t>
            </a:r>
            <a:r>
              <a:rPr lang="fr-FR" dirty="0" smtClean="0"/>
              <a:t> </a:t>
            </a:r>
            <a:r>
              <a:rPr lang="fr-FR" b="1" dirty="0"/>
              <a:t>d</a:t>
            </a:r>
            <a:r>
              <a:rPr lang="fr-FR" b="1" dirty="0" smtClean="0"/>
              <a:t>ata assimilation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b="1" dirty="0" err="1" smtClean="0"/>
              <a:t>into</a:t>
            </a:r>
            <a:r>
              <a:rPr lang="fr-FR" b="1" dirty="0" smtClean="0"/>
              <a:t> the </a:t>
            </a:r>
            <a:r>
              <a:rPr lang="fr-FR" b="1" dirty="0" err="1" smtClean="0"/>
              <a:t>snowpack</a:t>
            </a:r>
            <a:r>
              <a:rPr lang="fr-FR" b="1" dirty="0" smtClean="0"/>
              <a:t> model </a:t>
            </a:r>
            <a:r>
              <a:rPr lang="fr-FR" dirty="0" smtClean="0"/>
              <a:t>(</a:t>
            </a:r>
            <a:r>
              <a:rPr lang="fr-FR" dirty="0" err="1" smtClean="0"/>
              <a:t>e.g</a:t>
            </a:r>
            <a:r>
              <a:rPr lang="fr-FR" dirty="0" smtClean="0"/>
              <a:t>. MODIS </a:t>
            </a:r>
            <a:r>
              <a:rPr lang="fr-FR" dirty="0" err="1" smtClean="0"/>
              <a:t>reflectance</a:t>
            </a:r>
            <a:r>
              <a:rPr lang="fr-FR" dirty="0" smtClean="0"/>
              <a:t>)</a:t>
            </a:r>
            <a:endParaRPr lang="fr-FR" dirty="0"/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endParaRPr lang="fr-FR" dirty="0" smtClean="0"/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endParaRPr lang="fr-FR" b="1" dirty="0"/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endParaRPr lang="fr-FR" b="1" dirty="0"/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endParaRPr lang="fr-FR" dirty="0" smtClean="0"/>
          </a:p>
          <a:p>
            <a:pPr marL="800100" lvl="1" indent="-342900">
              <a:buClr>
                <a:srgbClr val="008FBD"/>
              </a:buClr>
              <a:buFont typeface="Wingdings" charset="0"/>
              <a:buChar char="§"/>
            </a:pPr>
            <a:endParaRPr lang="fr-FR" b="1" dirty="0"/>
          </a:p>
          <a:p>
            <a:pPr marL="1200150" lvl="2" indent="-342900">
              <a:buClr>
                <a:srgbClr val="008FBD"/>
              </a:buClr>
              <a:buFont typeface="Wingdings" charset="0"/>
              <a:buChar char="§"/>
            </a:pPr>
            <a:endParaRPr lang="fr-FR" dirty="0" smtClean="0">
              <a:latin typeface="Liberation Sans" charset="0"/>
            </a:endParaRPr>
          </a:p>
          <a:p>
            <a:pPr marL="1714500" lvl="3" indent="-342900">
              <a:buFont typeface="Webdings" charset="0"/>
              <a:buNone/>
            </a:pPr>
            <a:endParaRPr lang="fr-FR" dirty="0">
              <a:latin typeface="Liberation Sans" charset="0"/>
            </a:endParaRPr>
          </a:p>
          <a:p>
            <a:pPr marL="800100" lvl="1" indent="-342900">
              <a:buFont typeface="Wingdings" charset="0"/>
              <a:buChar char="q"/>
            </a:pPr>
            <a:endParaRPr lang="fr-FR" b="1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967" y="6090483"/>
            <a:ext cx="755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atin typeface="+mn-lt"/>
              </a:rPr>
              <a:t>More </a:t>
            </a:r>
            <a:r>
              <a:rPr lang="fr-FR" b="1" i="1" dirty="0" err="1" smtClean="0">
                <a:latin typeface="+mn-lt"/>
              </a:rPr>
              <a:t>details</a:t>
            </a:r>
            <a:r>
              <a:rPr lang="fr-FR" b="1" i="1" dirty="0" smtClean="0">
                <a:latin typeface="+mn-lt"/>
              </a:rPr>
              <a:t>:</a:t>
            </a:r>
            <a:r>
              <a:rPr lang="fr-FR" i="1" dirty="0" smtClean="0">
                <a:latin typeface="+mn-lt"/>
              </a:rPr>
              <a:t>  - </a:t>
            </a:r>
            <a:r>
              <a:rPr lang="fr-FR" i="1" dirty="0" err="1" smtClean="0">
                <a:latin typeface="+mn-lt"/>
              </a:rPr>
              <a:t>Quéno</a:t>
            </a:r>
            <a:r>
              <a:rPr lang="fr-FR" i="1" dirty="0" smtClean="0">
                <a:latin typeface="+mn-lt"/>
              </a:rPr>
              <a:t> et al. (TC, 2016)</a:t>
            </a:r>
          </a:p>
          <a:p>
            <a:r>
              <a:rPr lang="fr-FR" i="1" dirty="0">
                <a:latin typeface="+mn-lt"/>
              </a:rPr>
              <a:t>	</a:t>
            </a:r>
            <a:r>
              <a:rPr lang="fr-FR" i="1" dirty="0" smtClean="0">
                <a:latin typeface="+mn-lt"/>
              </a:rPr>
              <a:t>		  - Vionnet et al. (JHM, 2016) </a:t>
            </a:r>
            <a:endParaRPr lang="fr-F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54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465" y="3244334"/>
            <a:ext cx="120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thanks.JPG</a:t>
            </a:r>
            <a:endParaRPr lang="fr-FR" dirty="0"/>
          </a:p>
        </p:txBody>
      </p:sp>
      <p:pic>
        <p:nvPicPr>
          <p:cNvPr id="3" name="Image 2" descr="thank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54539" y="725801"/>
            <a:ext cx="5854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/>
              <a:t>Thank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you</a:t>
            </a:r>
            <a:r>
              <a:rPr lang="fr-FR" sz="3600" b="1" dirty="0" smtClean="0"/>
              <a:t> for </a:t>
            </a:r>
            <a:r>
              <a:rPr lang="fr-FR" sz="3600" b="1" dirty="0" err="1" smtClean="0"/>
              <a:t>your</a:t>
            </a:r>
            <a:r>
              <a:rPr lang="fr-FR" sz="3600" b="1" dirty="0" smtClean="0"/>
              <a:t> attention!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43182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>
                <a:latin typeface="Liberation Sans" charset="0"/>
              </a:rPr>
              <a:t>Presentation</a:t>
            </a:r>
            <a:endParaRPr lang="fr-FR" dirty="0">
              <a:latin typeface="Liberation Sans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4294967295"/>
          </p:nvPr>
        </p:nvSpPr>
        <p:spPr>
          <a:xfrm>
            <a:off x="-266525" y="1729863"/>
            <a:ext cx="4677702" cy="4525962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fr-FR" b="1" dirty="0" err="1" smtClean="0"/>
              <a:t>Operational</a:t>
            </a:r>
            <a:r>
              <a:rPr lang="fr-FR" b="1" dirty="0" smtClean="0"/>
              <a:t> </a:t>
            </a:r>
            <a:r>
              <a:rPr lang="fr-FR" b="1" dirty="0" err="1"/>
              <a:t>s</a:t>
            </a:r>
            <a:r>
              <a:rPr lang="fr-FR" b="1" dirty="0" err="1" smtClean="0"/>
              <a:t>nowpack</a:t>
            </a:r>
            <a:r>
              <a:rPr lang="fr-FR" b="1" dirty="0" smtClean="0"/>
              <a:t> </a:t>
            </a:r>
            <a:r>
              <a:rPr lang="fr-FR" b="1" dirty="0" err="1" smtClean="0"/>
              <a:t>modeling</a:t>
            </a:r>
            <a:r>
              <a:rPr lang="fr-FR" b="1" dirty="0" smtClean="0"/>
              <a:t> </a:t>
            </a:r>
            <a:r>
              <a:rPr lang="fr-FR" dirty="0" smtClean="0"/>
              <a:t>in the French </a:t>
            </a:r>
            <a:r>
              <a:rPr lang="fr-FR" dirty="0" err="1" smtClean="0"/>
              <a:t>mountains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b="1" dirty="0" err="1" smtClean="0"/>
              <a:t>Experimental</a:t>
            </a:r>
            <a:r>
              <a:rPr lang="fr-FR" b="1" dirty="0" smtClean="0"/>
              <a:t> setup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b="1" dirty="0" err="1"/>
              <a:t>S</a:t>
            </a:r>
            <a:r>
              <a:rPr lang="fr-FR" b="1" dirty="0" err="1" smtClean="0"/>
              <a:t>easonal</a:t>
            </a:r>
            <a:r>
              <a:rPr lang="fr-FR" b="1" dirty="0" smtClean="0"/>
              <a:t> </a:t>
            </a:r>
            <a:r>
              <a:rPr lang="fr-FR" b="1" dirty="0" err="1" smtClean="0"/>
              <a:t>snowfall</a:t>
            </a:r>
            <a:endParaRPr lang="fr-FR" b="1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b="1" dirty="0" err="1" smtClean="0"/>
              <a:t>Snowpack</a:t>
            </a:r>
            <a:r>
              <a:rPr lang="fr-FR" b="1" dirty="0" smtClean="0"/>
              <a:t> simulations</a:t>
            </a:r>
            <a:endParaRPr lang="fr-FR" dirty="0" smtClean="0"/>
          </a:p>
          <a:p>
            <a:pPr marL="1200150" lvl="2" indent="-342900">
              <a:buFont typeface="+mj-lt"/>
              <a:buAutoNum type="arabicPeriod"/>
            </a:pPr>
            <a:endParaRPr lang="fr-FR" dirty="0"/>
          </a:p>
          <a:p>
            <a:pPr marL="800100" lvl="1">
              <a:buFont typeface="+mj-lt"/>
              <a:buAutoNum type="arabicPeriod"/>
            </a:pPr>
            <a:r>
              <a:rPr lang="fr-FR" b="1" dirty="0" smtClean="0"/>
              <a:t>Conclusions and perspectives</a:t>
            </a:r>
          </a:p>
          <a:p>
            <a:pPr marL="800100" lvl="1" indent="-342900">
              <a:buFont typeface="+mj-lt"/>
              <a:buAutoNum type="arabicPeriod"/>
            </a:pPr>
            <a:endParaRPr lang="fr-FR" b="1" dirty="0">
              <a:latin typeface="Liberation Sans" charset="0"/>
            </a:endParaRPr>
          </a:p>
          <a:p>
            <a:pPr>
              <a:buFont typeface="+mj-lt"/>
              <a:buAutoNum type="arabicPeriod"/>
            </a:pPr>
            <a:endParaRPr lang="fr-FR" dirty="0">
              <a:latin typeface="Liberation Sans" charset="0"/>
            </a:endParaRPr>
          </a:p>
          <a:p>
            <a:pPr>
              <a:buFont typeface="+mj-lt"/>
              <a:buAutoNum type="arabicPeriod"/>
            </a:pPr>
            <a:endParaRPr lang="fr-FR" dirty="0">
              <a:latin typeface="Liberation Sans" charset="0"/>
            </a:endParaRPr>
          </a:p>
          <a:p>
            <a:pPr>
              <a:buFont typeface="+mj-lt"/>
              <a:buAutoNum type="arabicPeriod"/>
            </a:pPr>
            <a:endParaRPr lang="fr-FR" dirty="0">
              <a:latin typeface="Liberation Sans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082" y="1488595"/>
            <a:ext cx="4107701" cy="41077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59264" y="4798052"/>
            <a:ext cx="1432978" cy="51743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>
              <a:ln>
                <a:solidFill>
                  <a:srgbClr val="0D0D0D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1214" y="3543660"/>
            <a:ext cx="799561" cy="112455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>
              <a:ln>
                <a:solidFill>
                  <a:srgbClr val="0D0D0D"/>
                </a:solidFill>
              </a:ln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09082" y="5877589"/>
            <a:ext cx="116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Pyrenees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353992" y="5886493"/>
            <a:ext cx="1421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French </a:t>
            </a:r>
            <a:r>
              <a:rPr lang="fr-FR" sz="2000" b="1" dirty="0" err="1" smtClean="0"/>
              <a:t>Alps</a:t>
            </a:r>
            <a:endParaRPr lang="fr-FR" sz="2000" b="1" dirty="0"/>
          </a:p>
        </p:txBody>
      </p:sp>
      <p:cxnSp>
        <p:nvCxnSpPr>
          <p:cNvPr id="9" name="Connecteur droit avec flèche 8"/>
          <p:cNvCxnSpPr>
            <a:stCxn id="5" idx="0"/>
          </p:cNvCxnSpPr>
          <p:nvPr/>
        </p:nvCxnSpPr>
        <p:spPr>
          <a:xfrm flipV="1">
            <a:off x="5189642" y="5315489"/>
            <a:ext cx="720839" cy="56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0"/>
          </p:cNvCxnSpPr>
          <p:nvPr/>
        </p:nvCxnSpPr>
        <p:spPr>
          <a:xfrm flipV="1">
            <a:off x="7064796" y="4798053"/>
            <a:ext cx="565695" cy="1088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Étoile à 6 branches 6"/>
          <p:cNvSpPr/>
          <p:nvPr/>
        </p:nvSpPr>
        <p:spPr>
          <a:xfrm>
            <a:off x="6297990" y="4438253"/>
            <a:ext cx="291965" cy="255531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9567" y="4195981"/>
            <a:ext cx="99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Toulouse</a:t>
            </a:r>
            <a:endParaRPr lang="fr-FR" sz="16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7" y="157163"/>
            <a:ext cx="8180387" cy="992187"/>
          </a:xfrm>
        </p:spPr>
        <p:txBody>
          <a:bodyPr/>
          <a:lstStyle/>
          <a:p>
            <a:r>
              <a:rPr lang="fr-FR" dirty="0" err="1" smtClean="0">
                <a:latin typeface="Liberation Sans" charset="0"/>
              </a:rPr>
              <a:t>Snowpack</a:t>
            </a:r>
            <a:r>
              <a:rPr lang="fr-FR" dirty="0" smtClean="0">
                <a:latin typeface="Liberation Sans" charset="0"/>
              </a:rPr>
              <a:t> </a:t>
            </a:r>
            <a:r>
              <a:rPr lang="fr-FR" dirty="0" err="1" smtClean="0">
                <a:latin typeface="Liberation Sans" charset="0"/>
              </a:rPr>
              <a:t>modeling</a:t>
            </a:r>
            <a:r>
              <a:rPr lang="fr-FR" dirty="0" smtClean="0">
                <a:latin typeface="Liberation Sans" charset="0"/>
              </a:rPr>
              <a:t> in the French </a:t>
            </a:r>
            <a:r>
              <a:rPr lang="fr-FR" dirty="0" err="1" smtClean="0">
                <a:latin typeface="Liberation Sans" charset="0"/>
              </a:rPr>
              <a:t>mountains</a:t>
            </a:r>
            <a:endParaRPr lang="fr-FR" dirty="0">
              <a:latin typeface="Liberation Sans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714500" lvl="3" indent="-342900">
              <a:buFont typeface="Webdings" charset="0"/>
              <a:buNone/>
            </a:pPr>
            <a:endParaRPr lang="fr-FR" dirty="0">
              <a:latin typeface="Liberation Sans" charset="0"/>
            </a:endParaRPr>
          </a:p>
          <a:p>
            <a:pPr marL="800100" lvl="1" indent="-342900">
              <a:buFont typeface="Wingdings" charset="0"/>
              <a:buChar char="q"/>
            </a:pPr>
            <a:endParaRPr lang="fr-FR" b="1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</p:txBody>
      </p:sp>
      <p:sp>
        <p:nvSpPr>
          <p:cNvPr id="6" name="AutoShape 63"/>
          <p:cNvSpPr>
            <a:spLocks noChangeArrowheads="1"/>
          </p:cNvSpPr>
          <p:nvPr/>
        </p:nvSpPr>
        <p:spPr bwMode="auto">
          <a:xfrm>
            <a:off x="381000" y="1052513"/>
            <a:ext cx="8675688" cy="27574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454884" y="1070868"/>
            <a:ext cx="6316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dirty="0"/>
              <a:t>1- </a:t>
            </a:r>
            <a:r>
              <a:rPr lang="fr-FR" dirty="0" err="1"/>
              <a:t>Meteorological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and </a:t>
            </a:r>
            <a:r>
              <a:rPr lang="fr-FR" dirty="0" err="1" smtClean="0"/>
              <a:t>forecasting</a:t>
            </a:r>
            <a:r>
              <a:rPr lang="fr-FR" dirty="0" smtClean="0"/>
              <a:t> </a:t>
            </a:r>
            <a:r>
              <a:rPr lang="fr-FR" dirty="0"/>
              <a:t>system </a:t>
            </a:r>
            <a:r>
              <a:rPr lang="fr-FR" b="1" dirty="0"/>
              <a:t>SAFRAN</a:t>
            </a: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3243612" y="1918320"/>
            <a:ext cx="266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 dirty="0" err="1"/>
              <a:t>Meteorological</a:t>
            </a:r>
            <a:r>
              <a:rPr lang="fr-FR" sz="1600" dirty="0"/>
              <a:t> forcing </a:t>
            </a:r>
            <a:r>
              <a:rPr lang="fr-FR" sz="1600" dirty="0" err="1"/>
              <a:t>at</a:t>
            </a:r>
            <a:r>
              <a:rPr lang="fr-FR" sz="1600" dirty="0"/>
              <a:t> the </a:t>
            </a:r>
            <a:r>
              <a:rPr lang="fr-FR" sz="1600" b="1" dirty="0"/>
              <a:t>massif </a:t>
            </a:r>
            <a:r>
              <a:rPr lang="fr-FR" sz="1600" b="1" dirty="0" err="1"/>
              <a:t>scale</a:t>
            </a:r>
            <a:r>
              <a:rPr lang="fr-FR" sz="1600" dirty="0"/>
              <a:t> </a:t>
            </a:r>
            <a:r>
              <a:rPr lang="fr-FR" sz="1600" dirty="0" smtClean="0"/>
              <a:t>per</a:t>
            </a:r>
            <a:endParaRPr lang="fr-FR" sz="1600" dirty="0"/>
          </a:p>
          <a:p>
            <a:r>
              <a:rPr lang="fr-FR" sz="1600" dirty="0"/>
              <a:t>    </a:t>
            </a:r>
            <a:r>
              <a:rPr lang="fr-FR" sz="1600" dirty="0" smtClean="0"/>
              <a:t>300-m </a:t>
            </a:r>
            <a:r>
              <a:rPr lang="fr-FR" sz="1600" dirty="0" err="1" smtClean="0"/>
              <a:t>elevation</a:t>
            </a:r>
            <a:r>
              <a:rPr lang="fr-FR" dirty="0" smtClean="0"/>
              <a:t> </a:t>
            </a:r>
            <a:r>
              <a:rPr lang="fr-FR" sz="1600" dirty="0" smtClean="0"/>
              <a:t>bands</a:t>
            </a:r>
            <a:endParaRPr lang="fr-FR" sz="1600" dirty="0"/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97664" y="4267200"/>
            <a:ext cx="2952750" cy="2486025"/>
            <a:chOff x="2653" y="1253"/>
            <a:chExt cx="2159" cy="1818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653" y="1480"/>
              <a:ext cx="2159" cy="1591"/>
              <a:chOff x="3409" y="1601"/>
              <a:chExt cx="1665" cy="1227"/>
            </a:xfrm>
          </p:grpSpPr>
          <p:pic>
            <p:nvPicPr>
              <p:cNvPr id="19" name="Picture 5" descr="modeles-neige-isba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9" y="1601"/>
                <a:ext cx="1665" cy="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409" y="2606"/>
                <a:ext cx="372" cy="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600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3409" y="1601"/>
                <a:ext cx="372" cy="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600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3529" y="1601"/>
                <a:ext cx="580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600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3409" y="2084"/>
                <a:ext cx="350" cy="1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600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3765" y="1755"/>
                <a:ext cx="263" cy="394"/>
              </a:xfrm>
              <a:custGeom>
                <a:avLst/>
                <a:gdLst>
                  <a:gd name="T0" fmla="*/ 0 w 544"/>
                  <a:gd name="T1" fmla="*/ 311 h 816"/>
                  <a:gd name="T2" fmla="*/ 69 w 544"/>
                  <a:gd name="T3" fmla="*/ 259 h 816"/>
                  <a:gd name="T4" fmla="*/ 69 w 544"/>
                  <a:gd name="T5" fmla="*/ 225 h 816"/>
                  <a:gd name="T6" fmla="*/ 138 w 544"/>
                  <a:gd name="T7" fmla="*/ 173 h 816"/>
                  <a:gd name="T8" fmla="*/ 138 w 544"/>
                  <a:gd name="T9" fmla="*/ 138 h 816"/>
                  <a:gd name="T10" fmla="*/ 208 w 544"/>
                  <a:gd name="T11" fmla="*/ 86 h 816"/>
                  <a:gd name="T12" fmla="*/ 208 w 544"/>
                  <a:gd name="T13" fmla="*/ 0 h 816"/>
                  <a:gd name="T14" fmla="*/ 17 w 544"/>
                  <a:gd name="T15" fmla="*/ 0 h 816"/>
                  <a:gd name="T16" fmla="*/ 0 w 544"/>
                  <a:gd name="T17" fmla="*/ 31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4"/>
                  <a:gd name="T28" fmla="*/ 0 h 816"/>
                  <a:gd name="T29" fmla="*/ 544 w 54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4" h="816">
                    <a:moveTo>
                      <a:pt x="0" y="816"/>
                    </a:moveTo>
                    <a:lnTo>
                      <a:pt x="181" y="680"/>
                    </a:lnTo>
                    <a:lnTo>
                      <a:pt x="181" y="589"/>
                    </a:lnTo>
                    <a:lnTo>
                      <a:pt x="362" y="453"/>
                    </a:lnTo>
                    <a:lnTo>
                      <a:pt x="362" y="362"/>
                    </a:lnTo>
                    <a:lnTo>
                      <a:pt x="544" y="226"/>
                    </a:lnTo>
                    <a:lnTo>
                      <a:pt x="544" y="0"/>
                    </a:lnTo>
                    <a:lnTo>
                      <a:pt x="45" y="0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3702" y="2105"/>
                <a:ext cx="66" cy="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600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3611" y="2403"/>
                <a:ext cx="265" cy="10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600">
                    <a:solidFill>
                      <a:schemeClr val="bg1"/>
                    </a:solidFill>
                    <a:ea typeface="MS PGothic" charset="0"/>
                    <a:cs typeface="MS PGothic" charset="0"/>
                  </a:rPr>
                  <a:t>North</a:t>
                </a:r>
              </a:p>
            </p:txBody>
          </p: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4373" y="2588"/>
                <a:ext cx="285" cy="1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600">
                    <a:solidFill>
                      <a:schemeClr val="bg1"/>
                    </a:solidFill>
                    <a:ea typeface="MS PGothic" charset="0"/>
                    <a:cs typeface="MS PGothic" charset="0"/>
                  </a:rPr>
                  <a:t>South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4658" y="1601"/>
                <a:ext cx="416" cy="7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600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4206" y="1680"/>
                <a:ext cx="460" cy="745"/>
              </a:xfrm>
              <a:custGeom>
                <a:avLst/>
                <a:gdLst>
                  <a:gd name="T0" fmla="*/ 0 w 952"/>
                  <a:gd name="T1" fmla="*/ 0 h 1542"/>
                  <a:gd name="T2" fmla="*/ 0 w 952"/>
                  <a:gd name="T3" fmla="*/ 52 h 1542"/>
                  <a:gd name="T4" fmla="*/ 69 w 952"/>
                  <a:gd name="T5" fmla="*/ 121 h 1542"/>
                  <a:gd name="T6" fmla="*/ 69 w 952"/>
                  <a:gd name="T7" fmla="*/ 173 h 1542"/>
                  <a:gd name="T8" fmla="*/ 139 w 952"/>
                  <a:gd name="T9" fmla="*/ 242 h 1542"/>
                  <a:gd name="T10" fmla="*/ 139 w 952"/>
                  <a:gd name="T11" fmla="*/ 294 h 1542"/>
                  <a:gd name="T12" fmla="*/ 208 w 952"/>
                  <a:gd name="T13" fmla="*/ 363 h 1542"/>
                  <a:gd name="T14" fmla="*/ 208 w 952"/>
                  <a:gd name="T15" fmla="*/ 398 h 1542"/>
                  <a:gd name="T16" fmla="*/ 277 w 952"/>
                  <a:gd name="T17" fmla="*/ 467 h 1542"/>
                  <a:gd name="T18" fmla="*/ 277 w 952"/>
                  <a:gd name="T19" fmla="*/ 501 h 1542"/>
                  <a:gd name="T20" fmla="*/ 363 w 952"/>
                  <a:gd name="T21" fmla="*/ 588 h 1542"/>
                  <a:gd name="T22" fmla="*/ 363 w 952"/>
                  <a:gd name="T23" fmla="*/ 0 h 1542"/>
                  <a:gd name="T24" fmla="*/ 0 w 952"/>
                  <a:gd name="T25" fmla="*/ 0 h 15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52"/>
                  <a:gd name="T40" fmla="*/ 0 h 1542"/>
                  <a:gd name="T41" fmla="*/ 952 w 952"/>
                  <a:gd name="T42" fmla="*/ 1542 h 15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52" h="1542">
                    <a:moveTo>
                      <a:pt x="0" y="0"/>
                    </a:moveTo>
                    <a:lnTo>
                      <a:pt x="0" y="136"/>
                    </a:lnTo>
                    <a:lnTo>
                      <a:pt x="181" y="317"/>
                    </a:lnTo>
                    <a:lnTo>
                      <a:pt x="181" y="453"/>
                    </a:lnTo>
                    <a:lnTo>
                      <a:pt x="363" y="635"/>
                    </a:lnTo>
                    <a:lnTo>
                      <a:pt x="363" y="771"/>
                    </a:lnTo>
                    <a:lnTo>
                      <a:pt x="544" y="952"/>
                    </a:lnTo>
                    <a:lnTo>
                      <a:pt x="544" y="1043"/>
                    </a:lnTo>
                    <a:lnTo>
                      <a:pt x="726" y="1225"/>
                    </a:lnTo>
                    <a:lnTo>
                      <a:pt x="726" y="1315"/>
                    </a:lnTo>
                    <a:lnTo>
                      <a:pt x="952" y="1542"/>
                    </a:lnTo>
                    <a:lnTo>
                      <a:pt x="9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4109" y="1601"/>
                <a:ext cx="571" cy="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600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4044" y="1686"/>
                <a:ext cx="175" cy="110"/>
              </a:xfrm>
              <a:custGeom>
                <a:avLst/>
                <a:gdLst>
                  <a:gd name="T0" fmla="*/ 17 w 363"/>
                  <a:gd name="T1" fmla="*/ 87 h 227"/>
                  <a:gd name="T2" fmla="*/ 138 w 363"/>
                  <a:gd name="T3" fmla="*/ 0 h 227"/>
                  <a:gd name="T4" fmla="*/ 0 w 363"/>
                  <a:gd name="T5" fmla="*/ 0 h 227"/>
                  <a:gd name="T6" fmla="*/ 17 w 363"/>
                  <a:gd name="T7" fmla="*/ 87 h 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27"/>
                  <a:gd name="T14" fmla="*/ 363 w 363"/>
                  <a:gd name="T15" fmla="*/ 227 h 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27">
                    <a:moveTo>
                      <a:pt x="46" y="227"/>
                    </a:moveTo>
                    <a:lnTo>
                      <a:pt x="363" y="0"/>
                    </a:lnTo>
                    <a:lnTo>
                      <a:pt x="0" y="0"/>
                    </a:lnTo>
                    <a:lnTo>
                      <a:pt x="46" y="2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2835" y="1253"/>
              <a:ext cx="1676" cy="302"/>
              <a:chOff x="336" y="7776"/>
              <a:chExt cx="4800" cy="767"/>
            </a:xfrm>
          </p:grpSpPr>
          <p:pic>
            <p:nvPicPr>
              <p:cNvPr id="12" name="Picture 19" descr="modeles-neige-isba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7776"/>
                <a:ext cx="4800" cy="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466" y="7823"/>
                <a:ext cx="602" cy="2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Air temperature</a:t>
                </a:r>
              </a:p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Rel. humidity</a:t>
                </a: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1241" y="7862"/>
                <a:ext cx="598" cy="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Windspeed</a:t>
                </a: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2055" y="7862"/>
                <a:ext cx="602" cy="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Incoming </a:t>
                </a:r>
              </a:p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solar radiation</a:t>
                </a:r>
              </a:p>
            </p:txBody>
          </p:sp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2783" y="7820"/>
                <a:ext cx="602" cy="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Incoming </a:t>
                </a:r>
              </a:p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longwave </a:t>
                </a:r>
              </a:p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radiation</a:t>
                </a:r>
              </a:p>
            </p:txBody>
          </p:sp>
          <p:sp>
            <p:nvSpPr>
              <p:cNvPr id="17" name="Rectangle 24"/>
              <p:cNvSpPr>
                <a:spLocks noChangeArrowheads="1"/>
              </p:cNvSpPr>
              <p:nvPr/>
            </p:nvSpPr>
            <p:spPr bwMode="auto">
              <a:xfrm>
                <a:off x="3598" y="7862"/>
                <a:ext cx="602" cy="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Rainfall</a:t>
                </a:r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4372" y="7862"/>
                <a:ext cx="602" cy="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sz="500" b="1">
                    <a:ea typeface="MS PGothic" charset="0"/>
                    <a:cs typeface="MS PGothic" charset="0"/>
                  </a:rPr>
                  <a:t>Snowfall</a:t>
                </a:r>
              </a:p>
            </p:txBody>
          </p:sp>
        </p:grpSp>
      </p:grpSp>
      <p:sp>
        <p:nvSpPr>
          <p:cNvPr id="32" name="Text Box 61"/>
          <p:cNvSpPr txBox="1">
            <a:spLocks noChangeArrowheads="1"/>
          </p:cNvSpPr>
          <p:nvPr/>
        </p:nvSpPr>
        <p:spPr bwMode="auto">
          <a:xfrm>
            <a:off x="2792381" y="4752975"/>
            <a:ext cx="31349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dirty="0" err="1"/>
              <a:t>Snowpack</a:t>
            </a:r>
            <a:r>
              <a:rPr lang="fr-FR" b="1" dirty="0"/>
              <a:t> simulations </a:t>
            </a:r>
            <a:r>
              <a:rPr lang="fr-FR" dirty="0"/>
              <a:t>per:</a:t>
            </a:r>
          </a:p>
          <a:p>
            <a:r>
              <a:rPr lang="fr-FR" dirty="0"/>
              <a:t>        - </a:t>
            </a:r>
            <a:r>
              <a:rPr lang="fr-FR" dirty="0" err="1"/>
              <a:t>elevations</a:t>
            </a:r>
            <a:endParaRPr lang="fr-FR" dirty="0"/>
          </a:p>
          <a:p>
            <a:r>
              <a:rPr lang="fr-FR" dirty="0"/>
              <a:t>        - aspects</a:t>
            </a:r>
          </a:p>
          <a:p>
            <a:r>
              <a:rPr lang="fr-FR" dirty="0"/>
              <a:t>        - </a:t>
            </a:r>
            <a:r>
              <a:rPr lang="fr-FR" dirty="0" err="1"/>
              <a:t>slopes</a:t>
            </a:r>
            <a:endParaRPr lang="fr-FR" dirty="0"/>
          </a:p>
        </p:txBody>
      </p:sp>
      <p:sp>
        <p:nvSpPr>
          <p:cNvPr id="33" name="AutoShape 66"/>
          <p:cNvSpPr>
            <a:spLocks noChangeArrowheads="1"/>
          </p:cNvSpPr>
          <p:nvPr/>
        </p:nvSpPr>
        <p:spPr bwMode="auto">
          <a:xfrm>
            <a:off x="358752" y="3860800"/>
            <a:ext cx="5486400" cy="28813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769127" y="3900488"/>
            <a:ext cx="4944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dirty="0"/>
              <a:t>2</a:t>
            </a:r>
            <a:r>
              <a:rPr lang="fr-FR" dirty="0" smtClean="0"/>
              <a:t>-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/>
              <a:t>snowpack</a:t>
            </a:r>
            <a:r>
              <a:rPr lang="fr-FR" dirty="0"/>
              <a:t> model </a:t>
            </a:r>
            <a:r>
              <a:rPr lang="fr-FR" b="1" dirty="0" smtClean="0"/>
              <a:t>SURFEX/Crocus</a:t>
            </a:r>
            <a:endParaRPr lang="fr-FR" b="1" dirty="0"/>
          </a:p>
        </p:txBody>
      </p:sp>
      <p:sp>
        <p:nvSpPr>
          <p:cNvPr id="35" name="Line 74"/>
          <p:cNvSpPr>
            <a:spLocks noChangeShapeType="1"/>
          </p:cNvSpPr>
          <p:nvPr/>
        </p:nvSpPr>
        <p:spPr bwMode="auto">
          <a:xfrm>
            <a:off x="5832475" y="2362200"/>
            <a:ext cx="720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Text Box 75"/>
          <p:cNvSpPr txBox="1">
            <a:spLocks noChangeArrowheads="1"/>
          </p:cNvSpPr>
          <p:nvPr/>
        </p:nvSpPr>
        <p:spPr bwMode="auto">
          <a:xfrm>
            <a:off x="4559300" y="3290888"/>
            <a:ext cx="192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/>
              <a:t>Massif ( ~ 800 km²)</a:t>
            </a: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2"/>
          <a:stretch>
            <a:fillRect/>
          </a:stretch>
        </p:blipFill>
        <p:spPr bwMode="auto">
          <a:xfrm>
            <a:off x="6672263" y="1219200"/>
            <a:ext cx="22431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8" name="Group 42"/>
          <p:cNvGrpSpPr>
            <a:grpSpLocks/>
          </p:cNvGrpSpPr>
          <p:nvPr/>
        </p:nvGrpSpPr>
        <p:grpSpPr bwMode="auto">
          <a:xfrm>
            <a:off x="655638" y="2590800"/>
            <a:ext cx="2073691" cy="533400"/>
            <a:chOff x="340" y="1480"/>
            <a:chExt cx="1455" cy="336"/>
          </a:xfrm>
        </p:grpSpPr>
        <p:sp>
          <p:nvSpPr>
            <p:cNvPr id="39" name="Text Box 78"/>
            <p:cNvSpPr txBox="1">
              <a:spLocks noChangeArrowheads="1"/>
            </p:cNvSpPr>
            <p:nvPr/>
          </p:nvSpPr>
          <p:spPr bwMode="auto">
            <a:xfrm>
              <a:off x="344" y="1480"/>
              <a:ext cx="14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1400" b="1" dirty="0">
                  <a:solidFill>
                    <a:srgbClr val="3E5D78"/>
                  </a:solidFill>
                  <a:latin typeface="Gill Sans MT" charset="0"/>
                </a:rPr>
                <a:t>Observations</a:t>
              </a:r>
            </a:p>
            <a:p>
              <a:pPr algn="ctr"/>
              <a:r>
                <a:rPr lang="fr-FR" sz="1400" dirty="0">
                  <a:latin typeface="Gill Sans MT" charset="0"/>
                </a:rPr>
                <a:t>(AWS,</a:t>
              </a:r>
              <a:r>
                <a:rPr lang="fr-FR" sz="1400" b="1" dirty="0">
                  <a:solidFill>
                    <a:srgbClr val="3E5D78"/>
                  </a:solidFill>
                  <a:latin typeface="Gill Sans MT" charset="0"/>
                </a:rPr>
                <a:t> </a:t>
              </a:r>
              <a:r>
                <a:rPr lang="fr-FR" sz="1400" dirty="0" err="1" smtClean="0">
                  <a:latin typeface="Gill Sans MT" charset="0"/>
                </a:rPr>
                <a:t>manual</a:t>
              </a:r>
              <a:r>
                <a:rPr lang="fr-FR" sz="1400" dirty="0" smtClean="0">
                  <a:latin typeface="Gill Sans MT" charset="0"/>
                </a:rPr>
                <a:t> </a:t>
              </a:r>
              <a:r>
                <a:rPr lang="fr-FR" sz="1400" dirty="0">
                  <a:latin typeface="Gill Sans MT" charset="0"/>
                </a:rPr>
                <a:t>station, …)</a:t>
              </a:r>
            </a:p>
          </p:txBody>
        </p:sp>
        <p:sp>
          <p:nvSpPr>
            <p:cNvPr id="40" name="AutoShape 137"/>
            <p:cNvSpPr>
              <a:spLocks noChangeArrowheads="1"/>
            </p:cNvSpPr>
            <p:nvPr/>
          </p:nvSpPr>
          <p:spPr bwMode="auto">
            <a:xfrm>
              <a:off x="340" y="1480"/>
              <a:ext cx="1406" cy="336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</a:endParaRPr>
            </a:p>
          </p:txBody>
        </p:sp>
      </p:grpSp>
      <p:grpSp>
        <p:nvGrpSpPr>
          <p:cNvPr id="41" name="Group 45"/>
          <p:cNvGrpSpPr>
            <a:grpSpLocks/>
          </p:cNvGrpSpPr>
          <p:nvPr/>
        </p:nvGrpSpPr>
        <p:grpSpPr bwMode="auto">
          <a:xfrm>
            <a:off x="630238" y="1676400"/>
            <a:ext cx="1981789" cy="533400"/>
            <a:chOff x="340" y="1480"/>
            <a:chExt cx="1406" cy="336"/>
          </a:xfrm>
        </p:grpSpPr>
        <p:sp>
          <p:nvSpPr>
            <p:cNvPr id="42" name="Text Box 78"/>
            <p:cNvSpPr txBox="1">
              <a:spLocks noChangeArrowheads="1"/>
            </p:cNvSpPr>
            <p:nvPr/>
          </p:nvSpPr>
          <p:spPr bwMode="auto">
            <a:xfrm>
              <a:off x="486" y="1480"/>
              <a:ext cx="11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1400" b="1" dirty="0" smtClean="0">
                  <a:solidFill>
                    <a:srgbClr val="3E5D78"/>
                  </a:solidFill>
                  <a:latin typeface="Gill Sans MT" charset="0"/>
                </a:rPr>
                <a:t>NWP system </a:t>
              </a:r>
            </a:p>
            <a:p>
              <a:pPr algn="ctr"/>
              <a:r>
                <a:rPr lang="fr-FR" sz="1400" b="1" dirty="0" smtClean="0">
                  <a:solidFill>
                    <a:srgbClr val="3E5D78"/>
                  </a:solidFill>
                  <a:latin typeface="Gill Sans MT" charset="0"/>
                </a:rPr>
                <a:t>ARPEGE (15 km)</a:t>
              </a:r>
              <a:endParaRPr lang="fr-FR" sz="1400" dirty="0">
                <a:latin typeface="Gill Sans MT" charset="0"/>
              </a:endParaRPr>
            </a:p>
          </p:txBody>
        </p:sp>
        <p:sp>
          <p:nvSpPr>
            <p:cNvPr id="43" name="AutoShape 137"/>
            <p:cNvSpPr>
              <a:spLocks noChangeArrowheads="1"/>
            </p:cNvSpPr>
            <p:nvPr/>
          </p:nvSpPr>
          <p:spPr bwMode="auto">
            <a:xfrm>
              <a:off x="340" y="1480"/>
              <a:ext cx="1406" cy="336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</a:endParaRPr>
            </a:p>
          </p:txBody>
        </p:sp>
      </p:grpSp>
      <p:sp>
        <p:nvSpPr>
          <p:cNvPr id="44" name="Line 74"/>
          <p:cNvSpPr>
            <a:spLocks noChangeShapeType="1"/>
          </p:cNvSpPr>
          <p:nvPr/>
        </p:nvSpPr>
        <p:spPr bwMode="auto">
          <a:xfrm>
            <a:off x="2667000" y="1905000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Line 74"/>
          <p:cNvSpPr>
            <a:spLocks noChangeShapeType="1"/>
          </p:cNvSpPr>
          <p:nvPr/>
        </p:nvSpPr>
        <p:spPr bwMode="auto">
          <a:xfrm flipV="1">
            <a:off x="2743200" y="2438400"/>
            <a:ext cx="685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AutoShape 63"/>
          <p:cNvSpPr>
            <a:spLocks noChangeArrowheads="1"/>
          </p:cNvSpPr>
          <p:nvPr/>
        </p:nvSpPr>
        <p:spPr bwMode="auto">
          <a:xfrm>
            <a:off x="3429000" y="1752600"/>
            <a:ext cx="2362200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5896566" y="4425795"/>
            <a:ext cx="3223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Applications:</a:t>
            </a:r>
            <a:r>
              <a:rPr lang="fr-FR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Avalanche </a:t>
            </a:r>
            <a:r>
              <a:rPr lang="fr-FR" dirty="0" err="1" smtClean="0"/>
              <a:t>hazard</a:t>
            </a:r>
            <a:r>
              <a:rPr lang="fr-FR" dirty="0" smtClean="0"/>
              <a:t> </a:t>
            </a:r>
            <a:r>
              <a:rPr lang="fr-FR" dirty="0" err="1" smtClean="0"/>
              <a:t>forecasting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Hydrological</a:t>
            </a:r>
            <a:r>
              <a:rPr lang="fr-FR" dirty="0" smtClean="0"/>
              <a:t> </a:t>
            </a:r>
            <a:r>
              <a:rPr lang="fr-FR" dirty="0" err="1" smtClean="0"/>
              <a:t>forecasting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43612" y="4270621"/>
            <a:ext cx="2077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+mj-lt"/>
              </a:rPr>
              <a:t>Vionnet et al. (2012)</a:t>
            </a:r>
            <a:endParaRPr lang="fr-FR" sz="1600" i="1" dirty="0">
              <a:latin typeface="+mj-lt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960967" y="3374104"/>
            <a:ext cx="2058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+mj-lt"/>
              </a:rPr>
              <a:t>Durand et al. </a:t>
            </a:r>
            <a:r>
              <a:rPr lang="fr-FR" sz="1600" i="1" smtClean="0">
                <a:latin typeface="+mj-lt"/>
              </a:rPr>
              <a:t>(1999)</a:t>
            </a:r>
            <a:endParaRPr lang="fr-FR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233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8037512" cy="992187"/>
          </a:xfrm>
        </p:spPr>
        <p:txBody>
          <a:bodyPr/>
          <a:lstStyle/>
          <a:p>
            <a:r>
              <a:rPr lang="en-GB" dirty="0" smtClean="0">
                <a:latin typeface="Liberation Sans" charset="0"/>
              </a:rPr>
              <a:t>Towards a new </a:t>
            </a:r>
            <a:r>
              <a:rPr lang="en-GB" dirty="0" err="1" smtClean="0">
                <a:latin typeface="Liberation Sans" charset="0"/>
              </a:rPr>
              <a:t>modeling</a:t>
            </a:r>
            <a:r>
              <a:rPr lang="en-GB" dirty="0" smtClean="0">
                <a:latin typeface="Liberation Sans" charset="0"/>
              </a:rPr>
              <a:t> system</a:t>
            </a:r>
            <a:endParaRPr lang="en-GB" dirty="0">
              <a:latin typeface="Liberation San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562" y="2048459"/>
            <a:ext cx="548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GB" sz="1600" dirty="0">
                <a:latin typeface="+mn-lt"/>
                <a:cs typeface="Arial" charset="0"/>
              </a:rPr>
              <a:t> </a:t>
            </a:r>
            <a:r>
              <a:rPr lang="en-GB" sz="1600" b="1" dirty="0">
                <a:latin typeface="+mn-lt"/>
                <a:cs typeface="Arial" charset="0"/>
              </a:rPr>
              <a:t>Conceptual representation of the </a:t>
            </a:r>
            <a:r>
              <a:rPr lang="en-GB" sz="1600" b="1" dirty="0" smtClean="0">
                <a:latin typeface="+mn-lt"/>
                <a:cs typeface="Arial" charset="0"/>
              </a:rPr>
              <a:t>topography</a:t>
            </a:r>
            <a:r>
              <a:rPr lang="en-GB" sz="1600" dirty="0" smtClean="0">
                <a:latin typeface="+mn-lt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GB" sz="1600" b="1" dirty="0" smtClean="0">
                <a:latin typeface="+mj-lt"/>
                <a:cs typeface="Arial" charset="0"/>
              </a:rPr>
              <a:t>Homogeneity of meteorological parameters </a:t>
            </a:r>
            <a:r>
              <a:rPr lang="en-GB" sz="1600" dirty="0" smtClean="0">
                <a:latin typeface="+mj-lt"/>
                <a:cs typeface="Arial" charset="0"/>
              </a:rPr>
              <a:t>within a massif  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GB" sz="1600" dirty="0" smtClean="0">
                <a:latin typeface="+mj-lt"/>
                <a:cs typeface="Arial" charset="0"/>
              </a:rPr>
              <a:t> Captures the </a:t>
            </a:r>
            <a:r>
              <a:rPr lang="en-GB" sz="1600" b="1" dirty="0" smtClean="0">
                <a:latin typeface="+mj-lt"/>
                <a:cs typeface="Arial" charset="0"/>
              </a:rPr>
              <a:t>mean properties of snowpack</a:t>
            </a:r>
            <a:r>
              <a:rPr lang="en-GB" sz="1600" dirty="0" smtClean="0">
                <a:latin typeface="+mj-lt"/>
                <a:cs typeface="Arial" charset="0"/>
              </a:rPr>
              <a:t> but </a:t>
            </a:r>
            <a:r>
              <a:rPr lang="en-GB" sz="1600" b="1" dirty="0" smtClean="0">
                <a:latin typeface="+mj-lt"/>
                <a:cs typeface="Arial" charset="0"/>
              </a:rPr>
              <a:t>not the spatial variability  </a:t>
            </a: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5683250" y="1051509"/>
            <a:ext cx="3384550" cy="3041651"/>
            <a:chOff x="3424" y="799"/>
            <a:chExt cx="2132" cy="1916"/>
          </a:xfrm>
        </p:grpSpPr>
        <p:pic>
          <p:nvPicPr>
            <p:cNvPr id="10" name="Picture 11" descr="pic_bigor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799"/>
              <a:ext cx="2132" cy="1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581" y="2560"/>
              <a:ext cx="16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b="1" i="1" dirty="0" smtClean="0">
                  <a:latin typeface="+mj-lt"/>
                  <a:cs typeface="Arial" charset="0"/>
                </a:rPr>
                <a:t>Haute-</a:t>
              </a:r>
              <a:r>
                <a:rPr lang="en-GB" sz="1000" b="1" i="1" dirty="0" err="1" smtClean="0">
                  <a:latin typeface="+mj-lt"/>
                  <a:cs typeface="Arial" charset="0"/>
                </a:rPr>
                <a:t>Bigorre</a:t>
              </a:r>
              <a:r>
                <a:rPr lang="en-GB" sz="1000" b="1" i="1" dirty="0" smtClean="0">
                  <a:latin typeface="+mj-lt"/>
                  <a:cs typeface="Arial" charset="0"/>
                </a:rPr>
                <a:t> range (French Pyrenees) </a:t>
              </a:r>
              <a:endParaRPr lang="en-GB" sz="1000" b="1" i="1" dirty="0">
                <a:latin typeface="+mj-lt"/>
                <a:cs typeface="Arial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3923" y="1964"/>
              <a:ext cx="59" cy="6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latin typeface="+mj-lt"/>
                <a:cs typeface="Arial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4513" y="1525"/>
              <a:ext cx="59" cy="6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latin typeface="+mj-lt"/>
                <a:cs typeface="Arial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154" y="1306"/>
              <a:ext cx="65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b="1" i="1" smtClean="0">
                  <a:latin typeface="+mj-lt"/>
                  <a:cs typeface="Arial" charset="0"/>
                </a:rPr>
                <a:t>Pic du Midi</a:t>
              </a:r>
              <a:endParaRPr lang="en-GB" sz="1200" b="1" i="1">
                <a:latin typeface="+mj-lt"/>
                <a:cs typeface="Arial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59" y="1744"/>
              <a:ext cx="6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b="1" i="1" smtClean="0">
                  <a:latin typeface="+mj-lt"/>
                  <a:cs typeface="Arial" charset="0"/>
                </a:rPr>
                <a:t>Vignemale</a:t>
              </a:r>
              <a:endParaRPr lang="en-GB" sz="1200" b="1" i="1">
                <a:latin typeface="+mj-lt"/>
                <a:cs typeface="Arial" charset="0"/>
              </a:endParaRPr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7982" y="4711475"/>
            <a:ext cx="916609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GB" sz="1600" b="1" dirty="0" smtClean="0">
                <a:latin typeface="+mj-lt"/>
                <a:cs typeface="Arial" charset="0"/>
              </a:rPr>
              <a:t> Operational</a:t>
            </a:r>
            <a:r>
              <a:rPr lang="en-GB" sz="1600" dirty="0" smtClean="0">
                <a:latin typeface="+mj-lt"/>
                <a:cs typeface="Arial" charset="0"/>
              </a:rPr>
              <a:t> since December 2008 over France (including </a:t>
            </a:r>
            <a:r>
              <a:rPr lang="en-GB" sz="1600" b="1" dirty="0" smtClean="0">
                <a:latin typeface="+mj-lt"/>
                <a:cs typeface="Arial" charset="0"/>
              </a:rPr>
              <a:t>the Alps </a:t>
            </a:r>
            <a:r>
              <a:rPr lang="en-GB" sz="1600" dirty="0" smtClean="0">
                <a:latin typeface="+mj-lt"/>
                <a:cs typeface="Arial" charset="0"/>
              </a:rPr>
              <a:t>and</a:t>
            </a:r>
            <a:r>
              <a:rPr lang="en-GB" sz="1600" b="1" dirty="0" smtClean="0">
                <a:latin typeface="+mj-lt"/>
                <a:cs typeface="Arial" charset="0"/>
              </a:rPr>
              <a:t> the Pyrenees</a:t>
            </a:r>
            <a:r>
              <a:rPr lang="en-GB" sz="1600" dirty="0" smtClean="0">
                <a:latin typeface="+mj-lt"/>
                <a:cs typeface="Arial" charset="0"/>
              </a:rPr>
              <a:t>)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GB" sz="1600" b="1" dirty="0">
                <a:latin typeface="+mj-lt"/>
                <a:cs typeface="Arial" charset="0"/>
              </a:rPr>
              <a:t> </a:t>
            </a:r>
            <a:r>
              <a:rPr lang="en-GB" sz="1600" b="1" dirty="0" smtClean="0">
                <a:latin typeface="+mj-lt"/>
                <a:cs typeface="Arial" charset="0"/>
              </a:rPr>
              <a:t>Horizontal resolution 2.5 </a:t>
            </a:r>
            <a:r>
              <a:rPr lang="en-GB" sz="1600" b="1" dirty="0" smtClean="0">
                <a:latin typeface="+mj-lt"/>
                <a:cs typeface="Arial" charset="0"/>
              </a:rPr>
              <a:t>km (1.3 km since April 2015), </a:t>
            </a:r>
            <a:r>
              <a:rPr lang="en-GB" sz="1600" b="1" dirty="0" smtClean="0">
                <a:latin typeface="+mj-lt"/>
                <a:cs typeface="Arial" charset="0"/>
              </a:rPr>
              <a:t>4 runs per day (00, 06, 12 and 18Z) 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What is the ability of AROME to drive continuous seasonal snowpack simulations? </a:t>
            </a:r>
          </a:p>
        </p:txBody>
      </p:sp>
      <p:sp>
        <p:nvSpPr>
          <p:cNvPr id="18" name="Rectangle 2"/>
          <p:cNvSpPr>
            <a:spLocks noGrp="1"/>
          </p:cNvSpPr>
          <p:nvPr>
            <p:ph type="title" idx="4294967295"/>
          </p:nvPr>
        </p:nvSpPr>
        <p:spPr>
          <a:xfrm>
            <a:off x="70725" y="1322902"/>
            <a:ext cx="4240197" cy="341313"/>
          </a:xfrm>
          <a:ln cap="rnd">
            <a:solidFill>
              <a:srgbClr val="008F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000" dirty="0" smtClean="0">
                <a:solidFill>
                  <a:srgbClr val="008FBD"/>
                </a:solidFill>
                <a:latin typeface="+mj-lt"/>
              </a:rPr>
              <a:t>Limitations of the current system</a:t>
            </a:r>
            <a:endParaRPr lang="en-GB" sz="2000" dirty="0">
              <a:solidFill>
                <a:srgbClr val="008FBD"/>
              </a:solidFill>
              <a:latin typeface="+mj-lt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110539" y="4156613"/>
            <a:ext cx="7575782" cy="341313"/>
          </a:xfrm>
          <a:noFill/>
          <a:ln>
            <a:solidFill>
              <a:srgbClr val="008F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000" dirty="0" smtClean="0">
                <a:solidFill>
                  <a:srgbClr val="008FBD"/>
                </a:solidFill>
                <a:latin typeface="+mj-lt"/>
              </a:rPr>
              <a:t>Alternative forcing: the high-resolution NWP system AROME</a:t>
            </a:r>
            <a:endParaRPr lang="en-GB" sz="2000" dirty="0">
              <a:solidFill>
                <a:srgbClr val="008FB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053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>
                <a:latin typeface="Liberation Sans" charset="0"/>
              </a:rPr>
              <a:t>Context</a:t>
            </a:r>
            <a:r>
              <a:rPr lang="fr-FR" dirty="0" smtClean="0">
                <a:latin typeface="Liberation Sans" charset="0"/>
              </a:rPr>
              <a:t> of the </a:t>
            </a:r>
            <a:r>
              <a:rPr lang="fr-FR" dirty="0" err="1" smtClean="0">
                <a:latin typeface="Liberation Sans" charset="0"/>
              </a:rPr>
              <a:t>study</a:t>
            </a:r>
            <a:endParaRPr lang="fr-FR" dirty="0">
              <a:latin typeface="Liberation Sans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147165" y="1238493"/>
            <a:ext cx="4134796" cy="4525962"/>
          </a:xfrm>
        </p:spPr>
        <p:txBody>
          <a:bodyPr/>
          <a:lstStyle/>
          <a:p>
            <a:pPr marL="1714500" lvl="3" indent="-342900">
              <a:buFont typeface="Webdings" charset="0"/>
              <a:buNone/>
            </a:pPr>
            <a:endParaRPr lang="fr-FR" dirty="0">
              <a:latin typeface="Liberation Sans" charset="0"/>
            </a:endParaRPr>
          </a:p>
          <a:p>
            <a:pPr marL="800100" lvl="1" indent="-342900">
              <a:buFont typeface="Wingdings" charset="0"/>
              <a:buChar char="q"/>
            </a:pPr>
            <a:endParaRPr lang="fr-FR" b="1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  <a:p>
            <a:endParaRPr lang="fr-FR" dirty="0">
              <a:latin typeface="Liberation Sans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449" y="992263"/>
            <a:ext cx="3182566" cy="344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Image 1" descr="loc_stations_pyr_HTN_RR_SWE3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565"/>
          <a:stretch/>
        </p:blipFill>
        <p:spPr>
          <a:xfrm>
            <a:off x="47034" y="4376814"/>
            <a:ext cx="5816415" cy="2387106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0" y="1660078"/>
            <a:ext cx="589339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fr-FR" sz="1600" dirty="0" smtClean="0">
                <a:latin typeface="+mn-lt"/>
                <a:cs typeface="Arial" charset="0"/>
              </a:rPr>
              <a:t> 2 </a:t>
            </a:r>
            <a:r>
              <a:rPr lang="fr-FR" sz="1600" dirty="0" err="1" smtClean="0">
                <a:latin typeface="+mn-lt"/>
                <a:cs typeface="Arial" charset="0"/>
              </a:rPr>
              <a:t>domains</a:t>
            </a:r>
            <a:r>
              <a:rPr lang="fr-FR" sz="1600" dirty="0" smtClean="0">
                <a:latin typeface="+mn-lt"/>
                <a:cs typeface="Arial" charset="0"/>
              </a:rPr>
              <a:t>: </a:t>
            </a:r>
            <a:r>
              <a:rPr lang="fr-FR" sz="1600" b="1" dirty="0" smtClean="0">
                <a:latin typeface="+mn-lt"/>
                <a:cs typeface="Arial" charset="0"/>
              </a:rPr>
              <a:t>French </a:t>
            </a:r>
            <a:r>
              <a:rPr lang="fr-FR" sz="1600" b="1" dirty="0" err="1" smtClean="0">
                <a:latin typeface="+mn-lt"/>
                <a:cs typeface="Arial" charset="0"/>
              </a:rPr>
              <a:t>Alps</a:t>
            </a:r>
            <a:r>
              <a:rPr lang="fr-FR" sz="1600" b="1" dirty="0" smtClean="0">
                <a:latin typeface="+mn-lt"/>
                <a:cs typeface="Arial" charset="0"/>
              </a:rPr>
              <a:t> </a:t>
            </a:r>
            <a:r>
              <a:rPr lang="fr-FR" sz="1600" dirty="0" smtClean="0">
                <a:latin typeface="+mn-lt"/>
                <a:cs typeface="Arial" charset="0"/>
              </a:rPr>
              <a:t>and </a:t>
            </a:r>
            <a:r>
              <a:rPr lang="fr-FR" sz="1600" b="1" dirty="0">
                <a:latin typeface="+mn-lt"/>
                <a:cs typeface="Arial" charset="0"/>
              </a:rPr>
              <a:t>Pyrénées</a:t>
            </a:r>
            <a:r>
              <a:rPr lang="fr-FR" sz="1600" dirty="0">
                <a:latin typeface="+mn-lt"/>
                <a:cs typeface="Arial" charset="0"/>
              </a:rPr>
              <a:t> (</a:t>
            </a:r>
            <a:r>
              <a:rPr lang="fr-FR" sz="1600" dirty="0" err="1" smtClean="0">
                <a:latin typeface="+mn-lt"/>
                <a:cs typeface="Arial" charset="0"/>
              </a:rPr>
              <a:t>resolution</a:t>
            </a:r>
            <a:r>
              <a:rPr lang="fr-FR" sz="1600" dirty="0" smtClean="0">
                <a:latin typeface="+mn-lt"/>
                <a:cs typeface="Arial" charset="0"/>
              </a:rPr>
              <a:t> 2.5 km)</a:t>
            </a:r>
            <a:endParaRPr lang="fr-FR" sz="1600" dirty="0">
              <a:latin typeface="+mn-lt"/>
              <a:cs typeface="Arial" charset="0"/>
            </a:endParaRP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fr-FR" sz="1600" b="1" dirty="0" smtClean="0">
                <a:latin typeface="+mn-lt"/>
                <a:cs typeface="Arial" charset="0"/>
              </a:rPr>
              <a:t> </a:t>
            </a:r>
            <a:r>
              <a:rPr lang="fr-FR" sz="1600" b="1" dirty="0" err="1" smtClean="0">
                <a:latin typeface="+mn-lt"/>
                <a:cs typeface="Arial" charset="0"/>
              </a:rPr>
              <a:t>Snowpack</a:t>
            </a:r>
            <a:r>
              <a:rPr lang="fr-FR" sz="1600" b="1" dirty="0" smtClean="0">
                <a:latin typeface="+mn-lt"/>
                <a:cs typeface="Arial" charset="0"/>
              </a:rPr>
              <a:t> model SURFEX/Crocus</a:t>
            </a:r>
            <a:r>
              <a:rPr lang="fr-FR" sz="1600" dirty="0" smtClean="0">
                <a:latin typeface="+mn-lt"/>
                <a:cs typeface="Arial" charset="0"/>
              </a:rPr>
              <a:t>: </a:t>
            </a:r>
            <a:r>
              <a:rPr lang="fr-FR" sz="1600" dirty="0" err="1" smtClean="0">
                <a:latin typeface="+mn-lt"/>
                <a:cs typeface="Arial" charset="0"/>
              </a:rPr>
              <a:t>operational</a:t>
            </a:r>
            <a:r>
              <a:rPr lang="fr-FR" sz="1600" dirty="0" smtClean="0">
                <a:latin typeface="+mn-lt"/>
                <a:cs typeface="Arial" charset="0"/>
              </a:rPr>
              <a:t> version; 50 </a:t>
            </a:r>
            <a:r>
              <a:rPr lang="fr-FR" sz="1600" dirty="0" err="1" smtClean="0">
                <a:latin typeface="+mn-lt"/>
                <a:cs typeface="Arial" charset="0"/>
              </a:rPr>
              <a:t>layers</a:t>
            </a:r>
            <a:r>
              <a:rPr lang="fr-FR" sz="1600" dirty="0" smtClean="0">
                <a:latin typeface="+mn-lt"/>
                <a:cs typeface="Arial" charset="0"/>
              </a:rPr>
              <a:t> (</a:t>
            </a:r>
            <a:r>
              <a:rPr lang="fr-FR" sz="1600" dirty="0" err="1">
                <a:latin typeface="+mn-lt"/>
                <a:cs typeface="Arial" charset="0"/>
              </a:rPr>
              <a:t>b</a:t>
            </a:r>
            <a:r>
              <a:rPr lang="fr-FR" sz="1600" dirty="0" err="1" smtClean="0">
                <a:latin typeface="+mn-lt"/>
                <a:cs typeface="Arial" charset="0"/>
              </a:rPr>
              <a:t>ranch</a:t>
            </a:r>
            <a:r>
              <a:rPr lang="fr-FR" sz="1600" dirty="0" smtClean="0">
                <a:latin typeface="+mn-lt"/>
                <a:cs typeface="Arial" charset="0"/>
              </a:rPr>
              <a:t> V8_lafaysse)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fr-FR" sz="1600" dirty="0" smtClean="0">
                <a:latin typeface="+mn-lt"/>
                <a:cs typeface="Arial" charset="0"/>
              </a:rPr>
              <a:t> 4 </a:t>
            </a:r>
            <a:r>
              <a:rPr lang="fr-FR" sz="1600" dirty="0" err="1" smtClean="0">
                <a:latin typeface="+mn-lt"/>
                <a:cs typeface="Arial" charset="0"/>
              </a:rPr>
              <a:t>years</a:t>
            </a:r>
            <a:r>
              <a:rPr lang="fr-FR" sz="1600" dirty="0" smtClean="0">
                <a:latin typeface="+mn-lt"/>
                <a:cs typeface="Arial" charset="0"/>
              </a:rPr>
              <a:t> of simulations: August 2010 to July 2014</a:t>
            </a:r>
          </a:p>
          <a:p>
            <a:pPr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fr-FR" sz="1600" dirty="0" smtClean="0">
                <a:latin typeface="+mn-lt"/>
                <a:cs typeface="Arial" charset="0"/>
              </a:rPr>
              <a:t> 2 </a:t>
            </a:r>
            <a:r>
              <a:rPr lang="fr-FR" sz="1600" dirty="0">
                <a:latin typeface="+mn-lt"/>
                <a:cs typeface="Arial" charset="0"/>
              </a:rPr>
              <a:t>types </a:t>
            </a:r>
            <a:r>
              <a:rPr lang="fr-FR" sz="1600" dirty="0" smtClean="0">
                <a:latin typeface="+mn-lt"/>
                <a:cs typeface="Arial" charset="0"/>
              </a:rPr>
              <a:t>of </a:t>
            </a:r>
            <a:r>
              <a:rPr lang="fr-FR" sz="1600" b="1" dirty="0" err="1" smtClean="0">
                <a:latin typeface="+mn-lt"/>
                <a:cs typeface="Arial" charset="0"/>
              </a:rPr>
              <a:t>atmospheric</a:t>
            </a:r>
            <a:r>
              <a:rPr lang="fr-FR" sz="1600" b="1" dirty="0" smtClean="0">
                <a:latin typeface="+mn-lt"/>
                <a:cs typeface="Arial" charset="0"/>
              </a:rPr>
              <a:t> forcing</a:t>
            </a:r>
            <a:r>
              <a:rPr lang="fr-FR" sz="1600" dirty="0" smtClean="0">
                <a:latin typeface="+mn-lt"/>
                <a:cs typeface="Arial" charset="0"/>
              </a:rPr>
              <a:t>: </a:t>
            </a:r>
            <a:endParaRPr lang="fr-FR" sz="1600" dirty="0">
              <a:latin typeface="+mn-lt"/>
              <a:cs typeface="Arial" charset="0"/>
            </a:endParaRPr>
          </a:p>
          <a:p>
            <a:pPr lvl="1"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fr-FR" sz="1600" dirty="0" smtClean="0">
                <a:latin typeface="+mn-lt"/>
                <a:cs typeface="Arial" charset="0"/>
              </a:rPr>
              <a:t>Successive</a:t>
            </a:r>
            <a:r>
              <a:rPr lang="fr-FR" sz="1600" b="1" dirty="0" smtClean="0">
                <a:latin typeface="+mn-lt"/>
                <a:cs typeface="Arial" charset="0"/>
              </a:rPr>
              <a:t> </a:t>
            </a:r>
            <a:r>
              <a:rPr lang="fr-FR" sz="1600" b="1" dirty="0" err="1" smtClean="0">
                <a:latin typeface="+mn-lt"/>
                <a:cs typeface="Arial" charset="0"/>
              </a:rPr>
              <a:t>daily</a:t>
            </a:r>
            <a:r>
              <a:rPr lang="fr-FR" sz="1600" b="1" dirty="0" smtClean="0">
                <a:latin typeface="+mn-lt"/>
                <a:cs typeface="Arial" charset="0"/>
              </a:rPr>
              <a:t> AROME </a:t>
            </a:r>
            <a:r>
              <a:rPr lang="fr-FR" sz="1600" b="1" dirty="0" err="1" smtClean="0">
                <a:latin typeface="+mn-lt"/>
                <a:cs typeface="Arial" charset="0"/>
              </a:rPr>
              <a:t>forecasts</a:t>
            </a:r>
            <a:r>
              <a:rPr lang="fr-FR" sz="1600" dirty="0">
                <a:latin typeface="+mn-lt"/>
                <a:cs typeface="Arial" charset="0"/>
              </a:rPr>
              <a:t> </a:t>
            </a:r>
            <a:r>
              <a:rPr lang="fr-FR" sz="1600" dirty="0" smtClean="0">
                <a:latin typeface="+mn-lt"/>
                <a:cs typeface="Arial" charset="0"/>
              </a:rPr>
              <a:t>(06-29h </a:t>
            </a:r>
            <a:r>
              <a:rPr lang="fr-FR" sz="1600" dirty="0" err="1" smtClean="0">
                <a:latin typeface="+mn-lt"/>
                <a:cs typeface="Arial" charset="0"/>
              </a:rPr>
              <a:t>from</a:t>
            </a:r>
            <a:r>
              <a:rPr lang="fr-FR" sz="1600" dirty="0" smtClean="0">
                <a:latin typeface="+mn-lt"/>
                <a:cs typeface="Arial" charset="0"/>
              </a:rPr>
              <a:t> 00Z)</a:t>
            </a:r>
            <a:endParaRPr lang="fr-FR" sz="1600" dirty="0">
              <a:latin typeface="+mn-lt"/>
              <a:cs typeface="Arial" charset="0"/>
            </a:endParaRPr>
          </a:p>
          <a:p>
            <a:pPr lvl="1">
              <a:spcBef>
                <a:spcPct val="50000"/>
              </a:spcBef>
              <a:buFont typeface="Wingdings" charset="0"/>
              <a:buChar char="Ø"/>
              <a:defRPr/>
            </a:pPr>
            <a:r>
              <a:rPr lang="fr-FR" sz="1600" dirty="0">
                <a:latin typeface="+mn-lt"/>
                <a:cs typeface="Arial" charset="0"/>
              </a:rPr>
              <a:t> </a:t>
            </a:r>
            <a:r>
              <a:rPr lang="fr-FR" sz="1600" b="1" dirty="0" smtClean="0">
                <a:latin typeface="+mn-lt"/>
                <a:cs typeface="Arial" charset="0"/>
              </a:rPr>
              <a:t>SAFRAN </a:t>
            </a:r>
            <a:r>
              <a:rPr lang="fr-FR" sz="1600" b="1" dirty="0" err="1" smtClean="0">
                <a:latin typeface="+mn-lt"/>
                <a:cs typeface="Arial" charset="0"/>
              </a:rPr>
              <a:t>reanalysis</a:t>
            </a:r>
            <a:r>
              <a:rPr lang="fr-FR" sz="1600" b="1" dirty="0" smtClean="0">
                <a:latin typeface="+mn-lt"/>
                <a:cs typeface="Arial" charset="0"/>
              </a:rPr>
              <a:t> </a:t>
            </a:r>
            <a:r>
              <a:rPr lang="fr-FR" sz="1600" dirty="0" err="1" smtClean="0">
                <a:latin typeface="+mn-lt"/>
                <a:cs typeface="Arial" charset="0"/>
              </a:rPr>
              <a:t>interpolated</a:t>
            </a:r>
            <a:r>
              <a:rPr lang="fr-FR" sz="1600" dirty="0" smtClean="0">
                <a:latin typeface="+mn-lt"/>
                <a:cs typeface="Arial" charset="0"/>
              </a:rPr>
              <a:t> over the </a:t>
            </a:r>
            <a:r>
              <a:rPr lang="fr-FR" sz="1600" dirty="0" smtClean="0">
                <a:cs typeface="Arial" charset="0"/>
              </a:rPr>
              <a:t>2.5-km </a:t>
            </a:r>
            <a:r>
              <a:rPr lang="fr-FR" sz="1600" dirty="0" err="1" smtClean="0">
                <a:latin typeface="+mn-lt"/>
                <a:cs typeface="Arial" charset="0"/>
              </a:rPr>
              <a:t>grid</a:t>
            </a:r>
            <a:endParaRPr lang="fr-FR" sz="1600" dirty="0">
              <a:latin typeface="+mn-lt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80172" y="4447352"/>
            <a:ext cx="140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n-lt"/>
              </a:rPr>
              <a:t>French </a:t>
            </a:r>
            <a:r>
              <a:rPr lang="fr-FR" dirty="0" err="1" smtClean="0">
                <a:latin typeface="+mn-lt"/>
              </a:rPr>
              <a:t>Alps</a:t>
            </a:r>
            <a:endParaRPr lang="fr-FR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65947" y="6394588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n-lt"/>
              </a:rPr>
              <a:t>Pyrénées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7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>
                <a:latin typeface="Liberation Sans" charset="0"/>
              </a:rPr>
              <a:t>Seasonal</a:t>
            </a:r>
            <a:r>
              <a:rPr lang="fr-FR" dirty="0" smtClean="0">
                <a:latin typeface="Liberation Sans" charset="0"/>
              </a:rPr>
              <a:t> </a:t>
            </a:r>
            <a:r>
              <a:rPr lang="fr-FR" dirty="0" err="1" smtClean="0">
                <a:latin typeface="Liberation Sans" charset="0"/>
              </a:rPr>
              <a:t>snowfall</a:t>
            </a:r>
            <a:r>
              <a:rPr lang="fr-FR" dirty="0" smtClean="0">
                <a:latin typeface="Liberation Sans" charset="0"/>
              </a:rPr>
              <a:t> (1)</a:t>
            </a:r>
            <a:endParaRPr lang="fr-FR" dirty="0">
              <a:latin typeface="Liberation Sans" charset="0"/>
            </a:endParaRPr>
          </a:p>
        </p:txBody>
      </p:sp>
      <p:pic>
        <p:nvPicPr>
          <p:cNvPr id="2" name="Image 1" descr="maps_accu_trans_2Y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139"/>
          <a:stretch/>
        </p:blipFill>
        <p:spPr>
          <a:xfrm>
            <a:off x="687545" y="1039701"/>
            <a:ext cx="7473452" cy="431155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8" y="5477263"/>
            <a:ext cx="80970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sz="2000" dirty="0">
                <a:latin typeface="+mn-lt"/>
                <a:cs typeface="Arial" charset="0"/>
              </a:rPr>
              <a:t> </a:t>
            </a:r>
            <a:r>
              <a:rPr lang="fr-FR" sz="2000" b="1" dirty="0" err="1" smtClean="0">
                <a:latin typeface="+mn-lt"/>
                <a:cs typeface="Arial" charset="0"/>
              </a:rPr>
              <a:t>Overall</a:t>
            </a:r>
            <a:r>
              <a:rPr lang="fr-FR" sz="2000" b="1" dirty="0" smtClean="0">
                <a:latin typeface="+mn-lt"/>
                <a:cs typeface="Arial" charset="0"/>
              </a:rPr>
              <a:t>:</a:t>
            </a:r>
            <a:r>
              <a:rPr lang="fr-FR" sz="2000" dirty="0" smtClean="0">
                <a:latin typeface="+mn-lt"/>
                <a:cs typeface="Arial" charset="0"/>
              </a:rPr>
              <a:t> </a:t>
            </a:r>
            <a:r>
              <a:rPr lang="fr-FR" sz="2000" dirty="0" err="1">
                <a:latin typeface="+mn-lt"/>
                <a:cs typeface="Arial" charset="0"/>
              </a:rPr>
              <a:t>l</a:t>
            </a:r>
            <a:r>
              <a:rPr lang="fr-FR" sz="2000" dirty="0" err="1" smtClean="0">
                <a:latin typeface="+mn-lt"/>
                <a:cs typeface="Arial" charset="0"/>
              </a:rPr>
              <a:t>arger</a:t>
            </a:r>
            <a:r>
              <a:rPr lang="fr-FR" sz="2000" dirty="0" smtClean="0">
                <a:latin typeface="+mn-lt"/>
                <a:cs typeface="Arial" charset="0"/>
              </a:rPr>
              <a:t> </a:t>
            </a:r>
            <a:r>
              <a:rPr lang="fr-FR" sz="2000" dirty="0" err="1" smtClean="0">
                <a:latin typeface="+mn-lt"/>
                <a:cs typeface="Arial" charset="0"/>
              </a:rPr>
              <a:t>snowfall</a:t>
            </a:r>
            <a:r>
              <a:rPr lang="fr-FR" sz="2000" dirty="0" smtClean="0">
                <a:latin typeface="+mn-lt"/>
                <a:cs typeface="Arial" charset="0"/>
              </a:rPr>
              <a:t> </a:t>
            </a:r>
            <a:r>
              <a:rPr lang="fr-FR" sz="2000" dirty="0" err="1" smtClean="0">
                <a:latin typeface="+mn-lt"/>
                <a:cs typeface="Arial" charset="0"/>
              </a:rPr>
              <a:t>amount</a:t>
            </a:r>
            <a:r>
              <a:rPr lang="fr-FR" sz="2000" dirty="0" smtClean="0">
                <a:latin typeface="+mn-lt"/>
                <a:cs typeface="Arial" charset="0"/>
              </a:rPr>
              <a:t> </a:t>
            </a:r>
            <a:r>
              <a:rPr lang="fr-FR" sz="2000" dirty="0" err="1" smtClean="0">
                <a:latin typeface="+mn-lt"/>
                <a:cs typeface="Arial" charset="0"/>
              </a:rPr>
              <a:t>with</a:t>
            </a:r>
            <a:r>
              <a:rPr lang="fr-FR" sz="2000" dirty="0" smtClean="0">
                <a:latin typeface="+mn-lt"/>
                <a:cs typeface="Arial" charset="0"/>
              </a:rPr>
              <a:t> AROME </a:t>
            </a:r>
            <a:r>
              <a:rPr lang="fr-FR" sz="2000" dirty="0" err="1" smtClean="0">
                <a:latin typeface="+mn-lt"/>
                <a:cs typeface="Arial" charset="0"/>
              </a:rPr>
              <a:t>compared</a:t>
            </a:r>
            <a:r>
              <a:rPr lang="fr-FR" sz="2000" dirty="0" smtClean="0">
                <a:latin typeface="+mn-lt"/>
                <a:cs typeface="Arial" charset="0"/>
              </a:rPr>
              <a:t> to SAFRAN</a:t>
            </a:r>
          </a:p>
          <a:p>
            <a:pPr>
              <a:buFont typeface="Wingdings" charset="0"/>
              <a:buChar char="Ø"/>
              <a:defRPr/>
            </a:pPr>
            <a:r>
              <a:rPr lang="fr-FR" sz="2000" dirty="0">
                <a:latin typeface="+mn-lt"/>
                <a:cs typeface="Arial" charset="0"/>
              </a:rPr>
              <a:t> </a:t>
            </a:r>
            <a:r>
              <a:rPr lang="fr-FR" sz="2000" b="1" dirty="0" smtClean="0">
                <a:latin typeface="+mn-lt"/>
                <a:cs typeface="Arial" charset="0"/>
              </a:rPr>
              <a:t>But:</a:t>
            </a:r>
            <a:r>
              <a:rPr lang="fr-FR" sz="2000" dirty="0" smtClean="0">
                <a:latin typeface="+mn-lt"/>
                <a:cs typeface="Arial" charset="0"/>
              </a:rPr>
              <a:t> </a:t>
            </a:r>
            <a:r>
              <a:rPr lang="fr-FR" sz="2000" dirty="0" err="1" smtClean="0">
                <a:latin typeface="+mn-lt"/>
                <a:cs typeface="Arial" charset="0"/>
              </a:rPr>
              <a:t>strong</a:t>
            </a:r>
            <a:r>
              <a:rPr lang="fr-FR" sz="2000" dirty="0" smtClean="0">
                <a:latin typeface="+mn-lt"/>
                <a:cs typeface="Arial" charset="0"/>
              </a:rPr>
              <a:t> spatial structure of </a:t>
            </a:r>
            <a:r>
              <a:rPr lang="fr-FR" sz="2000" dirty="0" err="1" smtClean="0">
                <a:latin typeface="+mn-lt"/>
                <a:cs typeface="Arial" charset="0"/>
              </a:rPr>
              <a:t>differences</a:t>
            </a:r>
            <a:endParaRPr lang="fr-FR" sz="20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7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>
                <a:latin typeface="Liberation Sans" charset="0"/>
              </a:rPr>
              <a:t>Seasonal</a:t>
            </a:r>
            <a:r>
              <a:rPr lang="fr-FR" dirty="0">
                <a:latin typeface="Liberation Sans" charset="0"/>
              </a:rPr>
              <a:t> </a:t>
            </a:r>
            <a:r>
              <a:rPr lang="fr-FR" dirty="0" err="1">
                <a:latin typeface="Liberation Sans" charset="0"/>
              </a:rPr>
              <a:t>snowfall</a:t>
            </a:r>
            <a:r>
              <a:rPr lang="fr-FR" dirty="0">
                <a:latin typeface="Liberation Sans" charset="0"/>
              </a:rPr>
              <a:t> </a:t>
            </a:r>
            <a:r>
              <a:rPr lang="fr-FR" dirty="0" smtClean="0">
                <a:latin typeface="Liberation Sans" charset="0"/>
              </a:rPr>
              <a:t>(2)</a:t>
            </a:r>
            <a:endParaRPr lang="fr-FR" dirty="0">
              <a:latin typeface="Liberation Sans" charset="0"/>
            </a:endParaRPr>
          </a:p>
        </p:txBody>
      </p:sp>
      <p:pic>
        <p:nvPicPr>
          <p:cNvPr id="3" name="Image 2" descr="fig_jhm_arome_0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435" y="977789"/>
            <a:ext cx="6147806" cy="4610855"/>
          </a:xfrm>
          <a:prstGeom prst="rect">
            <a:avLst/>
          </a:prstGeom>
        </p:spPr>
      </p:pic>
      <p:pic>
        <p:nvPicPr>
          <p:cNvPr id="5" name="Image 4" descr="maps_accu_trans_2Y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39" t="45139" b="7998"/>
          <a:stretch/>
        </p:blipFill>
        <p:spPr>
          <a:xfrm>
            <a:off x="112539" y="1245800"/>
            <a:ext cx="2292292" cy="325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6462" y="5422035"/>
            <a:ext cx="77380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err="1" smtClean="0">
                <a:latin typeface="+mn-lt"/>
                <a:cs typeface="Arial" charset="0"/>
              </a:rPr>
              <a:t>Regions</a:t>
            </a:r>
            <a:r>
              <a:rPr lang="fr-FR" sz="2000" b="1" dirty="0" smtClean="0">
                <a:latin typeface="+mn-lt"/>
                <a:cs typeface="Arial" charset="0"/>
              </a:rPr>
              <a:t> of </a:t>
            </a:r>
            <a:r>
              <a:rPr lang="fr-FR" sz="2000" b="1" dirty="0" err="1" smtClean="0">
                <a:latin typeface="+mn-lt"/>
                <a:cs typeface="Arial" charset="0"/>
              </a:rPr>
              <a:t>significant</a:t>
            </a:r>
            <a:r>
              <a:rPr lang="fr-FR" sz="2000" b="1" dirty="0" smtClean="0">
                <a:latin typeface="+mn-lt"/>
                <a:cs typeface="Arial" charset="0"/>
              </a:rPr>
              <a:t> </a:t>
            </a:r>
            <a:r>
              <a:rPr lang="fr-FR" sz="2000" b="1" dirty="0" err="1" smtClean="0">
                <a:latin typeface="+mn-lt"/>
                <a:cs typeface="Arial" charset="0"/>
              </a:rPr>
              <a:t>differences</a:t>
            </a:r>
            <a:r>
              <a:rPr lang="fr-FR" sz="2000" b="1" dirty="0" smtClean="0">
                <a:latin typeface="+mn-lt"/>
                <a:cs typeface="Arial" charset="0"/>
              </a:rPr>
              <a:t>: </a:t>
            </a:r>
          </a:p>
          <a:p>
            <a:pPr>
              <a:buFont typeface="Wingdings" charset="0"/>
              <a:buChar char="Ø"/>
              <a:defRPr/>
            </a:pPr>
            <a:r>
              <a:rPr lang="fr-FR" sz="2000" dirty="0" smtClean="0">
                <a:latin typeface="+mn-lt"/>
                <a:cs typeface="Arial" charset="0"/>
              </a:rPr>
              <a:t> </a:t>
            </a:r>
            <a:r>
              <a:rPr lang="fr-FR" sz="2000" dirty="0" err="1" smtClean="0">
                <a:latin typeface="+mn-lt"/>
                <a:cs typeface="Arial" charset="0"/>
              </a:rPr>
              <a:t>Windward</a:t>
            </a:r>
            <a:r>
              <a:rPr lang="fr-FR" sz="2000" dirty="0" smtClean="0">
                <a:latin typeface="+mn-lt"/>
                <a:cs typeface="Arial" charset="0"/>
              </a:rPr>
              <a:t> and </a:t>
            </a:r>
            <a:r>
              <a:rPr lang="fr-FR" sz="2000" dirty="0" err="1" smtClean="0">
                <a:latin typeface="+mn-lt"/>
                <a:cs typeface="Arial" charset="0"/>
              </a:rPr>
              <a:t>leeward</a:t>
            </a:r>
            <a:r>
              <a:rPr lang="fr-FR" sz="2000" dirty="0" smtClean="0">
                <a:latin typeface="+mn-lt"/>
                <a:cs typeface="Arial" charset="0"/>
              </a:rPr>
              <a:t> </a:t>
            </a:r>
            <a:r>
              <a:rPr lang="fr-FR" sz="2000" dirty="0" err="1" smtClean="0">
                <a:latin typeface="+mn-lt"/>
                <a:cs typeface="Arial" charset="0"/>
              </a:rPr>
              <a:t>sides</a:t>
            </a:r>
            <a:r>
              <a:rPr lang="fr-FR" sz="2000" dirty="0" smtClean="0">
                <a:latin typeface="+mn-lt"/>
                <a:cs typeface="Arial" charset="0"/>
              </a:rPr>
              <a:t> of </a:t>
            </a:r>
            <a:r>
              <a:rPr lang="fr-FR" sz="2000" dirty="0" err="1" smtClean="0">
                <a:latin typeface="+mn-lt"/>
                <a:cs typeface="Arial" charset="0"/>
              </a:rPr>
              <a:t>mountains</a:t>
            </a:r>
            <a:r>
              <a:rPr lang="fr-FR" sz="2000" dirty="0" smtClean="0">
                <a:latin typeface="+mn-lt"/>
                <a:cs typeface="Arial" charset="0"/>
              </a:rPr>
              <a:t> ranges (</a:t>
            </a:r>
            <a:r>
              <a:rPr lang="fr-FR" sz="2000" dirty="0" err="1" smtClean="0">
                <a:latin typeface="+mn-lt"/>
                <a:cs typeface="Arial" charset="0"/>
              </a:rPr>
              <a:t>e.g</a:t>
            </a:r>
            <a:r>
              <a:rPr lang="fr-FR" sz="2000" dirty="0" smtClean="0">
                <a:latin typeface="+mn-lt"/>
                <a:cs typeface="Arial" charset="0"/>
              </a:rPr>
              <a:t>. Vercors)  </a:t>
            </a:r>
            <a:endParaRPr lang="fr-FR" sz="2000" dirty="0">
              <a:latin typeface="+mn-lt"/>
              <a:cs typeface="Arial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fr-FR" sz="2000" dirty="0">
                <a:latin typeface="+mn-lt"/>
                <a:cs typeface="Arial" charset="0"/>
              </a:rPr>
              <a:t> </a:t>
            </a:r>
            <a:r>
              <a:rPr lang="fr-FR" sz="2000" dirty="0" smtClean="0">
                <a:latin typeface="+mn-lt"/>
                <a:cs typeface="Arial" charset="0"/>
              </a:rPr>
              <a:t>High-altitude </a:t>
            </a:r>
            <a:r>
              <a:rPr lang="fr-FR" sz="2000" dirty="0" err="1" smtClean="0">
                <a:latin typeface="+mn-lt"/>
                <a:cs typeface="Arial" charset="0"/>
              </a:rPr>
              <a:t>regions</a:t>
            </a:r>
            <a:r>
              <a:rPr lang="fr-FR" sz="2000" dirty="0" smtClean="0">
                <a:latin typeface="+mn-lt"/>
                <a:cs typeface="Arial" charset="0"/>
              </a:rPr>
              <a:t> ( </a:t>
            </a:r>
            <a:r>
              <a:rPr lang="fr-FR" sz="2000" dirty="0" err="1" smtClean="0">
                <a:latin typeface="+mn-lt"/>
                <a:cs typeface="Arial" charset="0"/>
              </a:rPr>
              <a:t>approx</a:t>
            </a:r>
            <a:r>
              <a:rPr lang="fr-FR" sz="2000" dirty="0" smtClean="0">
                <a:latin typeface="+mn-lt"/>
                <a:cs typeface="Arial" charset="0"/>
              </a:rPr>
              <a:t>. </a:t>
            </a:r>
            <a:r>
              <a:rPr lang="fr-FR" sz="2000" dirty="0" err="1" smtClean="0">
                <a:latin typeface="+mn-lt"/>
                <a:cs typeface="Arial" charset="0"/>
              </a:rPr>
              <a:t>above</a:t>
            </a:r>
            <a:r>
              <a:rPr lang="fr-FR" sz="2000" dirty="0" smtClean="0">
                <a:latin typeface="+mn-lt"/>
                <a:cs typeface="Arial" charset="0"/>
              </a:rPr>
              <a:t> 1700 m)</a:t>
            </a:r>
            <a:endParaRPr lang="fr-FR" sz="2000" dirty="0">
              <a:latin typeface="+mn-lt"/>
              <a:cs typeface="Arial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010080" y="2625779"/>
            <a:ext cx="1813767" cy="27962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152355" y="1517585"/>
            <a:ext cx="2243218" cy="3612512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92239" y="1649549"/>
            <a:ext cx="2231208" cy="209492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8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869610" cy="992187"/>
          </a:xfrm>
        </p:spPr>
        <p:txBody>
          <a:bodyPr/>
          <a:lstStyle/>
          <a:p>
            <a:r>
              <a:rPr lang="fr-FR" dirty="0" err="1" smtClean="0">
                <a:latin typeface="Liberation Sans" charset="0"/>
              </a:rPr>
              <a:t>Snowpack</a:t>
            </a:r>
            <a:r>
              <a:rPr lang="fr-FR" dirty="0" smtClean="0">
                <a:latin typeface="Liberation Sans" charset="0"/>
              </a:rPr>
              <a:t> </a:t>
            </a:r>
            <a:r>
              <a:rPr lang="fr-FR" dirty="0" err="1" smtClean="0">
                <a:latin typeface="Liberation Sans" charset="0"/>
              </a:rPr>
              <a:t>evolution</a:t>
            </a:r>
            <a:r>
              <a:rPr lang="fr-FR" dirty="0" smtClean="0">
                <a:latin typeface="Liberation Sans" charset="0"/>
              </a:rPr>
              <a:t> </a:t>
            </a:r>
            <a:r>
              <a:rPr lang="fr-FR" dirty="0" err="1" smtClean="0">
                <a:latin typeface="Liberation Sans" charset="0"/>
              </a:rPr>
              <a:t>at</a:t>
            </a:r>
            <a:r>
              <a:rPr lang="fr-FR" dirty="0" smtClean="0">
                <a:latin typeface="Liberation Sans" charset="0"/>
              </a:rPr>
              <a:t> Col de Porte (1325 m)</a:t>
            </a:r>
            <a:endParaRPr lang="fr-FR" dirty="0">
              <a:latin typeface="Liberation Sans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255" y="998942"/>
            <a:ext cx="6454352" cy="391676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Image 1" descr="fig_jhm_arome_02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56" r="10560" b="7671"/>
          <a:stretch/>
        </p:blipFill>
        <p:spPr>
          <a:xfrm>
            <a:off x="120803" y="1082502"/>
            <a:ext cx="2435674" cy="32435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3" y="4706174"/>
            <a:ext cx="2534871" cy="190115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38964" y="5041495"/>
            <a:ext cx="64758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dirty="0" smtClean="0">
                <a:latin typeface="+mn-lt"/>
                <a:cs typeface="Arial" charset="0"/>
              </a:rPr>
              <a:t> Good agreement </a:t>
            </a:r>
            <a:r>
              <a:rPr lang="fr-FR" dirty="0" err="1" smtClean="0">
                <a:latin typeface="+mn-lt"/>
                <a:cs typeface="Arial" charset="0"/>
              </a:rPr>
              <a:t>between</a:t>
            </a:r>
            <a:r>
              <a:rPr lang="fr-FR" dirty="0" smtClean="0">
                <a:latin typeface="+mn-lt"/>
                <a:cs typeface="Arial" charset="0"/>
              </a:rPr>
              <a:t> simulations and observations</a:t>
            </a:r>
          </a:p>
          <a:p>
            <a:pPr>
              <a:buFont typeface="Wingdings" charset="0"/>
              <a:buChar char="Ø"/>
              <a:defRPr/>
            </a:pPr>
            <a:r>
              <a:rPr lang="fr-FR" dirty="0">
                <a:latin typeface="+mn-lt"/>
                <a:cs typeface="Arial" charset="0"/>
              </a:rPr>
              <a:t> </a:t>
            </a:r>
            <a:r>
              <a:rPr lang="fr-FR" dirty="0" smtClean="0">
                <a:latin typeface="+mn-lt"/>
                <a:cs typeface="Arial" charset="0"/>
              </a:rPr>
              <a:t>Winter 2010/11: 2 </a:t>
            </a:r>
            <a:r>
              <a:rPr lang="fr-FR" dirty="0" err="1" smtClean="0">
                <a:latin typeface="+mn-lt"/>
                <a:cs typeface="Arial" charset="0"/>
              </a:rPr>
              <a:t>errors</a:t>
            </a:r>
            <a:r>
              <a:rPr lang="fr-FR" dirty="0" smtClean="0">
                <a:latin typeface="+mn-lt"/>
                <a:cs typeface="Arial" charset="0"/>
              </a:rPr>
              <a:t> of </a:t>
            </a:r>
            <a:r>
              <a:rPr lang="fr-FR" dirty="0" err="1" smtClean="0">
                <a:latin typeface="+mn-lt"/>
                <a:cs typeface="Arial" charset="0"/>
              </a:rPr>
              <a:t>precipitation</a:t>
            </a:r>
            <a:r>
              <a:rPr lang="fr-FR" dirty="0" smtClean="0">
                <a:latin typeface="+mn-lt"/>
                <a:cs typeface="Arial" charset="0"/>
              </a:rPr>
              <a:t> phase for AROME</a:t>
            </a:r>
          </a:p>
          <a:p>
            <a:pPr>
              <a:buFont typeface="Wingdings" charset="0"/>
              <a:buChar char="Ø"/>
              <a:defRPr/>
            </a:pPr>
            <a:r>
              <a:rPr lang="fr-FR" dirty="0">
                <a:latin typeface="+mn-lt"/>
                <a:cs typeface="Arial" charset="0"/>
              </a:rPr>
              <a:t> </a:t>
            </a:r>
            <a:r>
              <a:rPr lang="fr-FR" dirty="0" smtClean="0">
                <a:latin typeface="+mn-lt"/>
                <a:cs typeface="Arial" charset="0"/>
              </a:rPr>
              <a:t>Snow </a:t>
            </a:r>
            <a:r>
              <a:rPr lang="fr-FR" dirty="0" err="1" smtClean="0">
                <a:latin typeface="+mn-lt"/>
                <a:cs typeface="Arial" charset="0"/>
              </a:rPr>
              <a:t>depth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bias</a:t>
            </a:r>
            <a:r>
              <a:rPr lang="fr-FR" dirty="0" smtClean="0">
                <a:latin typeface="+mn-lt"/>
                <a:cs typeface="Arial" charset="0"/>
              </a:rPr>
              <a:t>: 15 cm (AROME); 13 cm (SAFRAN)</a:t>
            </a:r>
          </a:p>
          <a:p>
            <a:pPr>
              <a:buFont typeface="Wingdings" charset="0"/>
              <a:buChar char="Ø"/>
              <a:defRPr/>
            </a:pPr>
            <a:endParaRPr lang="fr-FR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0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>
                <a:latin typeface="Liberation Sans" charset="0"/>
              </a:rPr>
              <a:t>Snowpack</a:t>
            </a:r>
            <a:r>
              <a:rPr lang="fr-FR" dirty="0" smtClean="0">
                <a:latin typeface="Liberation Sans" charset="0"/>
              </a:rPr>
              <a:t> scores</a:t>
            </a:r>
            <a:endParaRPr lang="fr-FR" dirty="0">
              <a:latin typeface="Liberation Sans" charset="0"/>
            </a:endParaRPr>
          </a:p>
        </p:txBody>
      </p:sp>
      <p:graphicFrame>
        <p:nvGraphicFramePr>
          <p:cNvPr id="3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12433"/>
              </p:ext>
            </p:extLst>
          </p:nvPr>
        </p:nvGraphicFramePr>
        <p:xfrm>
          <a:off x="936033" y="1630387"/>
          <a:ext cx="6927857" cy="1600200"/>
        </p:xfrm>
        <a:graphic>
          <a:graphicData uri="http://schemas.openxmlformats.org/drawingml/2006/table">
            <a:tbl>
              <a:tblPr/>
              <a:tblGrid>
                <a:gridCol w="1385054"/>
                <a:gridCol w="1081499"/>
                <a:gridCol w="1370138"/>
                <a:gridCol w="1706112"/>
                <a:gridCol w="1385054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Score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Bias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(cm)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Std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Dev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. of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Errors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(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Forcing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AROME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SAFRAN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AROME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SAFRAN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Alps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Pyrénées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120852" y="1149350"/>
            <a:ext cx="7281235" cy="341313"/>
          </a:xfrm>
          <a:ln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000" dirty="0" smtClean="0">
                <a:solidFill>
                  <a:srgbClr val="008FBD"/>
                </a:solidFill>
                <a:latin typeface="+mj-lt"/>
              </a:rPr>
              <a:t>Global scores (Alps: 79 stations; </a:t>
            </a:r>
            <a:r>
              <a:rPr lang="en-GB" sz="2000" dirty="0" err="1" smtClean="0">
                <a:solidFill>
                  <a:srgbClr val="008FBD"/>
                </a:solidFill>
                <a:latin typeface="+mj-lt"/>
              </a:rPr>
              <a:t>Pyrénées</a:t>
            </a:r>
            <a:r>
              <a:rPr lang="en-GB" sz="2000" dirty="0" smtClean="0">
                <a:solidFill>
                  <a:srgbClr val="008FBD"/>
                </a:solidFill>
                <a:latin typeface="+mj-lt"/>
              </a:rPr>
              <a:t>: 83 stations)</a:t>
            </a:r>
            <a:endParaRPr lang="en-GB" sz="2000" dirty="0">
              <a:solidFill>
                <a:srgbClr val="008FBD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206846" y="3837831"/>
            <a:ext cx="7195241" cy="346670"/>
          </a:xfrm>
          <a:ln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000" dirty="0" smtClean="0">
                <a:solidFill>
                  <a:srgbClr val="008FBD"/>
                </a:solidFill>
                <a:latin typeface="+mj-lt"/>
              </a:rPr>
              <a:t>Spatial variability of bias for AROME-Crocus (</a:t>
            </a:r>
            <a:r>
              <a:rPr lang="en-GB" sz="2000" dirty="0" err="1" smtClean="0">
                <a:solidFill>
                  <a:srgbClr val="008FBD"/>
                </a:solidFill>
                <a:latin typeface="+mj-lt"/>
              </a:rPr>
              <a:t>Pyrénées</a:t>
            </a:r>
            <a:r>
              <a:rPr lang="en-GB" sz="2000" dirty="0" smtClean="0">
                <a:solidFill>
                  <a:srgbClr val="008FBD"/>
                </a:solidFill>
                <a:latin typeface="+mj-lt"/>
              </a:rPr>
              <a:t>)</a:t>
            </a:r>
            <a:endParaRPr lang="en-GB" sz="2000" dirty="0">
              <a:solidFill>
                <a:srgbClr val="008FBD"/>
              </a:solidFill>
              <a:latin typeface="+mj-lt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3938810" y="4184501"/>
            <a:ext cx="5244979" cy="2441066"/>
            <a:chOff x="4974880" y="3430189"/>
            <a:chExt cx="4006866" cy="1879955"/>
          </a:xfrm>
        </p:grpSpPr>
        <p:pic>
          <p:nvPicPr>
            <p:cNvPr id="4" name="Picture 4" descr="scores_arosaf_2010201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4880" y="3430189"/>
              <a:ext cx="3973448" cy="1499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scores_arosaf_2010201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8298" y="4896482"/>
              <a:ext cx="3973448" cy="41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6462" y="4514411"/>
            <a:ext cx="38860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dirty="0" smtClean="0">
                <a:latin typeface="+mn-lt"/>
                <a:cs typeface="Arial" charset="0"/>
              </a:rPr>
              <a:t> Positive </a:t>
            </a:r>
            <a:r>
              <a:rPr lang="fr-FR" dirty="0" err="1" smtClean="0">
                <a:latin typeface="+mn-lt"/>
                <a:cs typeface="Arial" charset="0"/>
              </a:rPr>
              <a:t>bias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decreasing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from</a:t>
            </a:r>
            <a:r>
              <a:rPr lang="fr-FR" dirty="0" smtClean="0">
                <a:latin typeface="+mn-lt"/>
                <a:cs typeface="Arial" charset="0"/>
              </a:rPr>
              <a:t> West to East</a:t>
            </a:r>
          </a:p>
          <a:p>
            <a:pPr>
              <a:buFont typeface="Wingdings" charset="0"/>
              <a:buChar char="Ø"/>
              <a:defRPr/>
            </a:pPr>
            <a:r>
              <a:rPr lang="fr-FR" dirty="0" smtClean="0">
                <a:latin typeface="+mn-lt"/>
                <a:cs typeface="Arial" charset="0"/>
              </a:rPr>
              <a:t> Max. positive </a:t>
            </a:r>
            <a:r>
              <a:rPr lang="fr-FR" dirty="0" err="1" smtClean="0">
                <a:latin typeface="+mn-lt"/>
                <a:cs typeface="Arial" charset="0"/>
              </a:rPr>
              <a:t>bias</a:t>
            </a:r>
            <a:r>
              <a:rPr lang="fr-FR" dirty="0" smtClean="0">
                <a:latin typeface="+mn-lt"/>
                <a:cs typeface="Arial" charset="0"/>
              </a:rPr>
              <a:t> for stations </a:t>
            </a:r>
            <a:r>
              <a:rPr lang="fr-FR" dirty="0" err="1" smtClean="0">
                <a:latin typeface="+mn-lt"/>
                <a:cs typeface="Arial" charset="0"/>
              </a:rPr>
              <a:t>exposed</a:t>
            </a:r>
            <a:r>
              <a:rPr lang="fr-FR" dirty="0" smtClean="0">
                <a:latin typeface="+mn-lt"/>
                <a:cs typeface="Arial" charset="0"/>
              </a:rPr>
              <a:t> to NW-W </a:t>
            </a:r>
            <a:r>
              <a:rPr lang="fr-FR" dirty="0" err="1" smtClean="0">
                <a:latin typeface="+mn-lt"/>
                <a:cs typeface="Arial" charset="0"/>
              </a:rPr>
              <a:t>flows</a:t>
            </a:r>
            <a:r>
              <a:rPr lang="fr-FR" dirty="0" smtClean="0">
                <a:latin typeface="+mn-lt"/>
                <a:cs typeface="Arial" charset="0"/>
              </a:rPr>
              <a:t> </a:t>
            </a:r>
            <a:r>
              <a:rPr lang="fr-FR" dirty="0" err="1" smtClean="0">
                <a:latin typeface="+mn-lt"/>
                <a:cs typeface="Arial" charset="0"/>
              </a:rPr>
              <a:t>from</a:t>
            </a:r>
            <a:r>
              <a:rPr lang="fr-FR" dirty="0" smtClean="0">
                <a:latin typeface="+mn-lt"/>
                <a:cs typeface="Arial" charset="0"/>
              </a:rPr>
              <a:t> the Atlantic </a:t>
            </a:r>
            <a:r>
              <a:rPr lang="fr-FR" dirty="0" err="1" smtClean="0">
                <a:latin typeface="+mn-lt"/>
                <a:cs typeface="Arial" charset="0"/>
              </a:rPr>
              <a:t>ocean</a:t>
            </a:r>
            <a:endParaRPr lang="fr-FR" dirty="0" smtClean="0">
              <a:latin typeface="+mn-lt"/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0352" y="3359103"/>
            <a:ext cx="69078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Overestimation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>
                <a:latin typeface="+mn-lt"/>
              </a:rPr>
              <a:t>of </a:t>
            </a:r>
            <a:r>
              <a:rPr lang="fr-FR" b="1" dirty="0" err="1">
                <a:latin typeface="+mn-lt"/>
              </a:rPr>
              <a:t>snow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depth</a:t>
            </a:r>
            <a:r>
              <a:rPr lang="fr-FR" b="1" dirty="0">
                <a:latin typeface="+mn-lt"/>
              </a:rPr>
              <a:t> </a:t>
            </a:r>
            <a:r>
              <a:rPr lang="fr-FR" dirty="0">
                <a:latin typeface="+mn-lt"/>
              </a:rPr>
              <a:t>by AROME-</a:t>
            </a:r>
            <a:r>
              <a:rPr lang="fr-FR" dirty="0" smtClean="0">
                <a:latin typeface="+mn-lt"/>
              </a:rPr>
              <a:t>Crocus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69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AMS_VVionn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F-pré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AMS_VVionnet.pot</Template>
  <TotalTime>609</TotalTime>
  <Words>836</Words>
  <Application>Microsoft Macintosh PowerPoint</Application>
  <PresentationFormat>Présentation à l'écran (4:3)</PresentationFormat>
  <Paragraphs>166</Paragraphs>
  <Slides>13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AMS_VVionnet</vt:lpstr>
      <vt:lpstr>Équation</vt:lpstr>
      <vt:lpstr>Snowpack modeling in the French mountains driven by short-range high-resolution weather forecasts  </vt:lpstr>
      <vt:lpstr>Presentation</vt:lpstr>
      <vt:lpstr>Snowpack modeling in the French mountains</vt:lpstr>
      <vt:lpstr>Towards a new modeling system</vt:lpstr>
      <vt:lpstr>Context of the study</vt:lpstr>
      <vt:lpstr>Seasonal snowfall (1)</vt:lpstr>
      <vt:lpstr>Seasonal snowfall (2)</vt:lpstr>
      <vt:lpstr>Snowpack evolution at Col de Porte (1325 m)</vt:lpstr>
      <vt:lpstr>Snowpack scores</vt:lpstr>
      <vt:lpstr>Daily snow depth changes</vt:lpstr>
      <vt:lpstr>Snowpack spatial variability</vt:lpstr>
      <vt:lpstr>Conclusions and perspectives</vt:lpstr>
      <vt:lpstr>Présentation PowerPoint</vt:lpstr>
    </vt:vector>
  </TitlesOfParts>
  <Company>Météo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 éventuellement trois lignes possibles </dc:title>
  <dc:creator>Philippe MESSAGER</dc:creator>
  <cp:lastModifiedBy>Vincent Vionnet</cp:lastModifiedBy>
  <cp:revision>132</cp:revision>
  <cp:lastPrinted>2015-09-04T08:18:57Z</cp:lastPrinted>
  <dcterms:created xsi:type="dcterms:W3CDTF">2016-03-17T16:24:47Z</dcterms:created>
  <dcterms:modified xsi:type="dcterms:W3CDTF">2017-02-27T08:02:50Z</dcterms:modified>
</cp:coreProperties>
</file>