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7"/>
  </p:notesMasterIdLst>
  <p:sldIdLst>
    <p:sldId id="256" r:id="rId2"/>
    <p:sldId id="274" r:id="rId3"/>
    <p:sldId id="270" r:id="rId4"/>
    <p:sldId id="294" r:id="rId5"/>
    <p:sldId id="278" r:id="rId6"/>
    <p:sldId id="288" r:id="rId7"/>
    <p:sldId id="295" r:id="rId8"/>
    <p:sldId id="296" r:id="rId9"/>
    <p:sldId id="276" r:id="rId10"/>
    <p:sldId id="286" r:id="rId11"/>
    <p:sldId id="287" r:id="rId12"/>
    <p:sldId id="291" r:id="rId13"/>
    <p:sldId id="277" r:id="rId14"/>
    <p:sldId id="282" r:id="rId15"/>
    <p:sldId id="297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7" autoAdjust="0"/>
    <p:restoredTop sz="86355" autoAdjust="0"/>
  </p:normalViewPr>
  <p:slideViewPr>
    <p:cSldViewPr snapToGrid="0">
      <p:cViewPr varScale="1">
        <p:scale>
          <a:sx n="76" d="100"/>
          <a:sy n="76" d="100"/>
        </p:scale>
        <p:origin x="12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1BAF-218D-4DBA-9F92-083A11991B72}" type="datetimeFigureOut">
              <a:rPr lang="hu-HU" smtClean="0"/>
              <a:t>2017.02.24.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41CFF-5E81-4F50-B475-103B8206E0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11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60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034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235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2845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8076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5746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17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45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96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8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50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429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35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990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1CFF-5E81-4F50-B475-103B8206E05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40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90DF-C190-4441-98B7-A68ABD1EED2B}" type="datetime1">
              <a:rPr lang="hu-HU" smtClean="0"/>
              <a:t>2017.02.24.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SURFEX User Workshop, Toulouse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200-3A88-475E-83E9-F33EBB0718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18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A0B4-C74F-47BF-9510-D62048225ABE}" type="datetime1">
              <a:rPr lang="hu-HU" smtClean="0"/>
              <a:t>2017.02.24.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SURFEX User Workshop, Toulouse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200-3A88-475E-83E9-F33EBB0718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36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7F29-618D-4C1D-BFDE-A192B43A501C}" type="datetime1">
              <a:rPr lang="hu-HU" smtClean="0"/>
              <a:t>2017.02.24.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SURFEX User Workshop, Toulouse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200-3A88-475E-83E9-F33EBB0718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96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7744-6C57-4277-9515-119E657561AC}" type="datetime1">
              <a:rPr lang="hu-HU" smtClean="0"/>
              <a:t>2017.02.24.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SURFEX User Workshop, Toulouse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200-3A88-475E-83E9-F33EBB0718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11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9E49-A550-4D67-A0C4-1E2E75DD1084}" type="datetime1">
              <a:rPr lang="hu-HU" smtClean="0"/>
              <a:t>2017.02.24.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SURFEX User Workshop, Toulouse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200-3A88-475E-83E9-F33EBB0718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466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77F0-0310-41BD-8ABC-44ECF83E853C}" type="datetime1">
              <a:rPr lang="hu-HU" smtClean="0"/>
              <a:t>2017.02.24.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SURFEX User Workshop, Toulouse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200-3A88-475E-83E9-F33EBB0718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731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DAAE-1DAC-4E3C-A998-97567DA8AC9F}" type="datetime1">
              <a:rPr lang="hu-HU" smtClean="0"/>
              <a:t>2017.02.24.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SURFEX User Workshop, Toulouse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200-3A88-475E-83E9-F33EBB0718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86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D38B-BE98-4C86-BE4B-5EDBD550A076}" type="datetime1">
              <a:rPr lang="hu-HU" smtClean="0"/>
              <a:t>2017.02.24.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SURFEX User Workshop, Toulouse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200-3A88-475E-83E9-F33EBB0718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23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E1FE-4559-4465-8043-D62C224F1AB4}" type="datetime1">
              <a:rPr lang="hu-HU" smtClean="0"/>
              <a:t>2017.02.24.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SURFEX User Workshop, Toulouse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200-3A88-475E-83E9-F33EBB0718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25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8134-4E09-4958-A02C-A5CAB29DD47A}" type="datetime1">
              <a:rPr lang="hu-HU" smtClean="0"/>
              <a:t>2017.02.24.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SURFEX User Workshop, Toulouse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200-3A88-475E-83E9-F33EBB0718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14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0F07-ED8D-4159-80EC-5B556601E2FD}" type="datetime1">
              <a:rPr lang="hu-HU" smtClean="0"/>
              <a:t>2017.02.24.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SURFEX User Workshop, Toulouse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29200-3A88-475E-83E9-F33EBB0718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388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801C-A940-43F8-84F6-F1A1BD391CAE}" type="datetime1">
              <a:rPr lang="hu-HU" smtClean="0"/>
              <a:t>2017.02.24.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SURFEX User Workshop, Toulouse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29200-3A88-475E-83E9-F33EBB0718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0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12" Type="http://schemas.openxmlformats.org/officeDocument/2006/relationships/image" Target="../media/image5.wmf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35873" y="460525"/>
            <a:ext cx="8472250" cy="797705"/>
          </a:xfrm>
        </p:spPr>
        <p:txBody>
          <a:bodyPr anchor="t">
            <a:noAutofit/>
          </a:bodyPr>
          <a:lstStyle/>
          <a:p>
            <a:r>
              <a:rPr lang="hu-HU" sz="2800" b="1" cap="all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Using</a:t>
            </a:r>
            <a:r>
              <a:rPr lang="hu-HU" sz="2800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SURFEX </a:t>
            </a:r>
            <a:r>
              <a:rPr lang="hu-HU" sz="2800" b="1" cap="all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to</a:t>
            </a:r>
            <a:r>
              <a:rPr lang="hu-HU" sz="2800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u-HU" sz="2800" b="1" cap="all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investigate</a:t>
            </a:r>
            <a:r>
              <a:rPr lang="hu-HU" sz="2800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u-HU" sz="2800" b="1" cap="all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urban</a:t>
            </a:r>
            <a:r>
              <a:rPr lang="hu-HU" sz="2800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u-HU" sz="2800" b="1" cap="all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climate</a:t>
            </a:r>
            <a:r>
              <a:rPr lang="hu-HU" sz="2800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u-HU" sz="2800" b="1" cap="all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in</a:t>
            </a:r>
            <a:r>
              <a:rPr lang="hu-HU" sz="2800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u-HU" sz="2800" b="1" cap="all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hungarian</a:t>
            </a:r>
            <a:r>
              <a:rPr lang="hu-HU" sz="2800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u-HU" sz="2800" b="1" cap="all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cities</a:t>
            </a:r>
            <a:endParaRPr lang="hu-HU" sz="2800" b="1" cap="all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71055" y="5933414"/>
            <a:ext cx="7762915" cy="93599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1st SURFEX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</a:rPr>
              <a:t>User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</a:rPr>
              <a:t>Workshop</a:t>
            </a:r>
            <a:endParaRPr lang="hu-HU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</a:rPr>
              <a:t>oulouse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, 27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</a:rPr>
              <a:t>February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 – 1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</a:rPr>
              <a:t>March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 2017 </a:t>
            </a:r>
            <a:endParaRPr lang="hu-H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66519" y="2000826"/>
            <a:ext cx="841095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hu-HU" sz="2400" b="1" i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Gabriella Zsebeházi</a:t>
            </a:r>
            <a:r>
              <a:rPr lang="hu-HU" sz="2400" b="1" i="1" baseline="300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</a:p>
          <a:p>
            <a:pPr algn="ctr">
              <a:spcAft>
                <a:spcPts val="2400"/>
              </a:spcAft>
            </a:pPr>
            <a:r>
              <a:rPr lang="hu-HU" sz="2400" i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Gabriella Szépszó</a:t>
            </a:r>
            <a:r>
              <a:rPr lang="hu-HU" sz="2400" i="1" baseline="300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hu-HU" sz="2400" i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(PhD 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supervisor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) and </a:t>
            </a:r>
            <a:r>
              <a:rPr lang="hu-HU" sz="2400" i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Rafiq</a:t>
            </a:r>
            <a:r>
              <a:rPr lang="hu-HU" sz="2400" i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Hamdi</a:t>
            </a:r>
            <a:r>
              <a:rPr lang="hu-HU" sz="2400" i="1" baseline="300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hu-HU" sz="2400" i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consultant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algn="ctr">
              <a:spcAft>
                <a:spcPts val="600"/>
              </a:spcAft>
            </a:pPr>
            <a:r>
              <a:rPr lang="hu-HU" sz="2000" b="1" baseline="30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Regional Climate Modelling Group, Hungarian Meteorological Service</a:t>
            </a:r>
            <a:b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Budapest (Hungary)</a:t>
            </a:r>
            <a:endParaRPr lang="hu-HU" sz="2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hu-HU" sz="2000" b="1" baseline="30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Royal </a:t>
            </a:r>
            <a:r>
              <a:rPr lang="hu-HU" sz="2000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Meteorological</a:t>
            </a:r>
            <a:r>
              <a:rPr lang="hu-H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Institute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Brussels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(Belgium)</a:t>
            </a:r>
          </a:p>
          <a:p>
            <a:pPr algn="ctr">
              <a:spcAft>
                <a:spcPts val="600"/>
              </a:spcAft>
            </a:pPr>
            <a:endParaRPr lang="en-GB" sz="20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4899007"/>
            <a:ext cx="660400" cy="882337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 flipV="1">
            <a:off x="-2" y="1584021"/>
            <a:ext cx="9144000" cy="32657"/>
          </a:xfrm>
          <a:prstGeom prst="line">
            <a:avLst/>
          </a:prstGeom>
          <a:ln w="7620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2813958" y="6361629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F59F5A7D-2A64-4890-A877-321DC26D5D52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457948" y="6479494"/>
            <a:ext cx="2057400" cy="365125"/>
          </a:xfrm>
        </p:spPr>
        <p:txBody>
          <a:bodyPr/>
          <a:lstStyle/>
          <a:p>
            <a:fld id="{6D529200-3A88-475E-83E9-F33EBB0718C0}" type="slidenum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10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0999" y="1317296"/>
            <a:ext cx="8382000" cy="5228999"/>
          </a:xfrm>
        </p:spPr>
        <p:txBody>
          <a:bodyPr anchor="t">
            <a:normAutofit/>
          </a:bodyPr>
          <a:lstStyle/>
          <a:p>
            <a:pPr marL="0" lvl="1" indent="0">
              <a:spcAft>
                <a:spcPts val="600"/>
              </a:spcAft>
              <a:buNone/>
            </a:pPr>
            <a:endParaRPr lang="hu-HU" sz="1600" dirty="0"/>
          </a:p>
          <a:p>
            <a:pPr marL="0" lvl="1" indent="0">
              <a:spcAft>
                <a:spcPts val="600"/>
              </a:spcAft>
              <a:buNone/>
            </a:pPr>
            <a:endParaRPr lang="hu-HU" b="1" dirty="0" smtClean="0"/>
          </a:p>
        </p:txBody>
      </p:sp>
      <p:sp>
        <p:nvSpPr>
          <p:cNvPr id="9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SURFEX User Workshop,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-1" y="-3911"/>
            <a:ext cx="9144000" cy="921600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/>
            <a:r>
              <a:rPr lang="hu-HU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Model</a:t>
            </a:r>
            <a:r>
              <a:rPr lang="hu-HU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 </a:t>
            </a:r>
            <a:r>
              <a:rPr lang="hu-HU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set-up</a:t>
            </a:r>
            <a:endParaRPr lang="hu-HU" sz="4800" dirty="0">
              <a:solidFill>
                <a:schemeClr val="bg1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06708"/>
              </p:ext>
            </p:extLst>
          </p:nvPr>
        </p:nvGraphicFramePr>
        <p:xfrm>
          <a:off x="300491" y="1865688"/>
          <a:ext cx="4101196" cy="1980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50598"/>
                <a:gridCol w="2050598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006699"/>
                          </a:solidFill>
                        </a:rPr>
                        <a:t>Version</a:t>
                      </a:r>
                      <a:endParaRPr lang="hu-HU" sz="1800" b="1" dirty="0">
                        <a:solidFill>
                          <a:srgbClr val="0066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rgbClr val="006699"/>
                          </a:solidFill>
                        </a:rPr>
                        <a:t>5.2</a:t>
                      </a:r>
                      <a:endParaRPr lang="hu-HU" sz="1800" b="0" dirty="0">
                        <a:solidFill>
                          <a:srgbClr val="006699"/>
                        </a:solidFill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006699"/>
                          </a:solidFill>
                        </a:rPr>
                        <a:t>LBC</a:t>
                      </a:r>
                      <a:endParaRPr lang="hu-HU" sz="1800" b="1" dirty="0">
                        <a:solidFill>
                          <a:srgbClr val="0066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err="1" smtClean="0">
                          <a:solidFill>
                            <a:srgbClr val="006699"/>
                          </a:solidFill>
                        </a:rPr>
                        <a:t>ERA-Interim</a:t>
                      </a:r>
                      <a:endParaRPr lang="hu-HU" sz="1800" b="0" dirty="0">
                        <a:solidFill>
                          <a:srgbClr val="006699"/>
                        </a:solidFill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006699"/>
                          </a:solidFill>
                        </a:rPr>
                        <a:t>Domain</a:t>
                      </a:r>
                      <a:endParaRPr lang="hu-HU" sz="1800" b="1" dirty="0">
                        <a:solidFill>
                          <a:srgbClr val="0066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err="1" smtClean="0">
                          <a:solidFill>
                            <a:srgbClr val="006699"/>
                          </a:solidFill>
                        </a:rPr>
                        <a:t>Central-Europe</a:t>
                      </a:r>
                      <a:endParaRPr lang="hu-HU" sz="1800" b="0" dirty="0">
                        <a:solidFill>
                          <a:srgbClr val="006699"/>
                        </a:solidFill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err="1" smtClean="0">
                          <a:solidFill>
                            <a:srgbClr val="006699"/>
                          </a:solidFill>
                        </a:rPr>
                        <a:t>Resolution</a:t>
                      </a:r>
                      <a:endParaRPr lang="hu-HU" sz="1800" b="1" dirty="0">
                        <a:solidFill>
                          <a:srgbClr val="0066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rgbClr val="006699"/>
                          </a:solidFill>
                        </a:rPr>
                        <a:t>10 km</a:t>
                      </a:r>
                      <a:endParaRPr lang="hu-HU" sz="1800" b="0" dirty="0">
                        <a:solidFill>
                          <a:srgbClr val="006699"/>
                        </a:solidFill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err="1" smtClean="0">
                          <a:solidFill>
                            <a:srgbClr val="006699"/>
                          </a:solidFill>
                        </a:rPr>
                        <a:t>Period</a:t>
                      </a:r>
                      <a:endParaRPr lang="hu-HU" sz="1800" b="1" dirty="0">
                        <a:solidFill>
                          <a:srgbClr val="0066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rgbClr val="006699"/>
                          </a:solidFill>
                        </a:rPr>
                        <a:t>1 </a:t>
                      </a:r>
                      <a:r>
                        <a:rPr lang="hu-HU" sz="1800" b="0" dirty="0" err="1" smtClean="0">
                          <a:solidFill>
                            <a:srgbClr val="006699"/>
                          </a:solidFill>
                        </a:rPr>
                        <a:t>year</a:t>
                      </a:r>
                      <a:r>
                        <a:rPr lang="hu-HU" sz="1800" b="0" dirty="0" smtClean="0">
                          <a:solidFill>
                            <a:srgbClr val="006699"/>
                          </a:solidFill>
                        </a:rPr>
                        <a:t> (2001)</a:t>
                      </a:r>
                      <a:endParaRPr lang="hu-HU" sz="1800" b="0" dirty="0">
                        <a:solidFill>
                          <a:srgbClr val="006699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33881"/>
              </p:ext>
            </p:extLst>
          </p:nvPr>
        </p:nvGraphicFramePr>
        <p:xfrm>
          <a:off x="2825816" y="4243332"/>
          <a:ext cx="5937183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27573"/>
                <a:gridCol w="1714211"/>
                <a:gridCol w="1295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Version</a:t>
                      </a:r>
                      <a:endParaRPr lang="hu-H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7.3</a:t>
                      </a:r>
                      <a:r>
                        <a:rPr lang="hu-HU" sz="18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(upgrade)</a:t>
                      </a:r>
                      <a:endParaRPr lang="hu-HU" sz="1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Domain</a:t>
                      </a:r>
                      <a:r>
                        <a:rPr lang="hu-HU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hu-H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Szeged</a:t>
                      </a:r>
                      <a:endParaRPr lang="hu-HU" sz="1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Resolution</a:t>
                      </a:r>
                      <a:endParaRPr lang="hu-H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 km</a:t>
                      </a:r>
                      <a:endParaRPr lang="hu-H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Frequency</a:t>
                      </a:r>
                      <a:r>
                        <a:rPr lang="hu-H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of </a:t>
                      </a:r>
                      <a:r>
                        <a:rPr lang="hu-HU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forcing</a:t>
                      </a:r>
                      <a:r>
                        <a:rPr lang="hu-HU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update</a:t>
                      </a:r>
                      <a:endParaRPr lang="hu-H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 h /</a:t>
                      </a:r>
                      <a:r>
                        <a:rPr lang="hu-H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3 h</a:t>
                      </a:r>
                      <a:endParaRPr lang="hu-H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EXP_[.]h</a:t>
                      </a:r>
                      <a:endParaRPr lang="hu-HU" sz="1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Height</a:t>
                      </a:r>
                      <a:r>
                        <a:rPr lang="hu-H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of </a:t>
                      </a:r>
                      <a:r>
                        <a:rPr lang="hu-HU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forcings</a:t>
                      </a:r>
                      <a:endParaRPr lang="hu-H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20, 30, 40, 50 m</a:t>
                      </a:r>
                      <a:endParaRPr lang="hu-H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EXP_[.]m</a:t>
                      </a:r>
                      <a:endParaRPr lang="hu-HU" sz="18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86100" y="1383838"/>
            <a:ext cx="4276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/>
              <a:t>Atmospheric</a:t>
            </a:r>
            <a:r>
              <a:rPr lang="hu-HU" sz="2000" dirty="0" smtClean="0"/>
              <a:t> </a:t>
            </a:r>
            <a:r>
              <a:rPr lang="hu-HU" sz="2000" dirty="0" err="1" smtClean="0"/>
              <a:t>forcings</a:t>
            </a:r>
            <a:r>
              <a:rPr lang="hu-HU" sz="2000" dirty="0" smtClean="0"/>
              <a:t>: </a:t>
            </a:r>
            <a:r>
              <a:rPr lang="hu-HU" sz="2000" b="1" dirty="0" err="1" smtClean="0">
                <a:solidFill>
                  <a:srgbClr val="006699"/>
                </a:solidFill>
              </a:rPr>
              <a:t>ALADIN-Climate</a:t>
            </a:r>
            <a:r>
              <a:rPr lang="hu-HU" sz="2000" dirty="0" smtClean="0"/>
              <a:t> 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294109" y="3756979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6699"/>
                </a:solidFill>
              </a:rPr>
              <a:t>SURFEX</a:t>
            </a:r>
            <a:endParaRPr lang="hu-HU" sz="2000" b="1" dirty="0">
              <a:solidFill>
                <a:srgbClr val="006699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6290861" y="2355588"/>
            <a:ext cx="1489288" cy="7129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Csoportba foglalás 4"/>
          <p:cNvGrpSpPr/>
          <p:nvPr/>
        </p:nvGrpSpPr>
        <p:grpSpPr>
          <a:xfrm>
            <a:off x="4632366" y="861112"/>
            <a:ext cx="4592141" cy="2922813"/>
            <a:chOff x="4614850" y="1207442"/>
            <a:chExt cx="4592141" cy="2922813"/>
          </a:xfrm>
        </p:grpSpPr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4850" y="1478351"/>
              <a:ext cx="3045725" cy="2233476"/>
            </a:xfrm>
            <a:prstGeom prst="rect">
              <a:avLst/>
            </a:prstGeom>
          </p:spPr>
        </p:pic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7911" y="2779755"/>
              <a:ext cx="1342913" cy="1350500"/>
            </a:xfrm>
            <a:prstGeom prst="rect">
              <a:avLst/>
            </a:prstGeom>
          </p:spPr>
        </p:pic>
        <p:sp>
          <p:nvSpPr>
            <p:cNvPr id="7" name="Szövegdoboz 6"/>
            <p:cNvSpPr txBox="1"/>
            <p:nvPr/>
          </p:nvSpPr>
          <p:spPr>
            <a:xfrm>
              <a:off x="5238964" y="1207442"/>
              <a:ext cx="1717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ALADIN </a:t>
              </a:r>
              <a:r>
                <a:rPr lang="hu-HU" dirty="0" err="1" smtClean="0"/>
                <a:t>domain</a:t>
              </a:r>
              <a:r>
                <a:rPr lang="hu-HU" dirty="0" smtClean="0"/>
                <a:t> </a:t>
              </a:r>
              <a:endParaRPr lang="hu-HU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7486648" y="2367500"/>
              <a:ext cx="1720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SURFEX </a:t>
              </a:r>
              <a:r>
                <a:rPr lang="hu-HU" dirty="0" err="1" smtClean="0"/>
                <a:t>domain</a:t>
              </a:r>
              <a:r>
                <a:rPr lang="hu-HU" dirty="0" smtClean="0"/>
                <a:t> </a:t>
              </a:r>
              <a:endParaRPr lang="hu-HU" dirty="0"/>
            </a:p>
          </p:txBody>
        </p:sp>
      </p:grpSp>
      <p:sp>
        <p:nvSpPr>
          <p:cNvPr id="8" name="Szövegdoboz 7"/>
          <p:cNvSpPr txBox="1"/>
          <p:nvPr/>
        </p:nvSpPr>
        <p:spPr>
          <a:xfrm rot="5400000">
            <a:off x="8532226" y="5549352"/>
            <a:ext cx="800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name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2813958" y="6361629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F9242E54-D406-46BE-A650-E0ACE6542F39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457948" y="6479494"/>
            <a:ext cx="2057400" cy="365125"/>
          </a:xfrm>
        </p:spPr>
        <p:txBody>
          <a:bodyPr/>
          <a:lstStyle/>
          <a:p>
            <a:fld id="{6D529200-3A88-475E-83E9-F33EBB0718C0}" type="slidenum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11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SURFEX User Workshop,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-1" y="-3911"/>
            <a:ext cx="9144000" cy="921600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/>
            <a:r>
              <a:rPr lang="hu-HU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Results</a:t>
            </a:r>
            <a:r>
              <a:rPr lang="hu-HU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 – </a:t>
            </a:r>
            <a:r>
              <a:rPr lang="hu-HU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forcing</a:t>
            </a:r>
            <a:r>
              <a:rPr lang="hu-HU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 update</a:t>
            </a:r>
            <a:endParaRPr lang="hu-HU" sz="4800" dirty="0">
              <a:solidFill>
                <a:schemeClr val="bg1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 t="12785" r="15656" b="4631"/>
          <a:stretch/>
        </p:blipFill>
        <p:spPr>
          <a:xfrm>
            <a:off x="2901812" y="2117581"/>
            <a:ext cx="3825976" cy="358452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10333" r="13243" b="5149"/>
          <a:stretch/>
        </p:blipFill>
        <p:spPr>
          <a:xfrm>
            <a:off x="126008" y="1973141"/>
            <a:ext cx="2187414" cy="178924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0516" r="14202" b="5111"/>
          <a:stretch/>
        </p:blipFill>
        <p:spPr>
          <a:xfrm>
            <a:off x="113157" y="3817316"/>
            <a:ext cx="2176116" cy="179675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2" t="7181" r="230" b="2531"/>
          <a:stretch/>
        </p:blipFill>
        <p:spPr>
          <a:xfrm>
            <a:off x="2320892" y="1914315"/>
            <a:ext cx="580920" cy="3759843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427953" y="1344315"/>
            <a:ext cx="158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UHI</a:t>
            </a:r>
          </a:p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JJA, 03UTC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10222" y="333460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1h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10222" y="524950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r>
              <a:rPr lang="hu-HU" dirty="0" smtClean="0"/>
              <a:t>h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3624" y="5814474"/>
            <a:ext cx="288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6">
                    <a:lumMod val="75000"/>
                  </a:schemeClr>
                </a:solidFill>
              </a:rPr>
              <a:t>EXP_1h: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larger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UHI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extended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481161" y="1485381"/>
            <a:ext cx="307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UHI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815515" y="1655656"/>
            <a:ext cx="222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Daily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cycle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is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poorly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simulated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855719" y="2734488"/>
            <a:ext cx="2240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Day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urban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gridpoint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too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warm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6815515" y="4153591"/>
            <a:ext cx="2416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Night</a:t>
            </a:r>
            <a:endParaRPr lang="hu-H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Larger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UHI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i="1" dirty="0" smtClean="0">
                <a:solidFill>
                  <a:schemeClr val="accent6">
                    <a:lumMod val="75000"/>
                  </a:schemeClr>
                </a:solidFill>
              </a:rPr>
              <a:t>EXP_1h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Evolution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nocturnal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UHI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delayed</a:t>
            </a:r>
            <a:endParaRPr lang="hu-H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cxnSp>
        <p:nvCxnSpPr>
          <p:cNvPr id="32" name="Egyenes összekötő nyíllal 31"/>
          <p:cNvCxnSpPr/>
          <p:nvPr/>
        </p:nvCxnSpPr>
        <p:spPr>
          <a:xfrm>
            <a:off x="1244600" y="4627266"/>
            <a:ext cx="114300" cy="11628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flipV="1">
            <a:off x="1371600" y="2768600"/>
            <a:ext cx="101600" cy="3021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 flipH="1" flipV="1">
            <a:off x="6162527" y="4127475"/>
            <a:ext cx="652988" cy="646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/>
          <p:cNvCxnSpPr/>
          <p:nvPr/>
        </p:nvCxnSpPr>
        <p:spPr>
          <a:xfrm flipH="1">
            <a:off x="5270500" y="2948828"/>
            <a:ext cx="1545015" cy="708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2813958" y="6361629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C900CE1D-45F4-4717-AD71-24CA7401E4CB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457948" y="6479494"/>
            <a:ext cx="2057400" cy="365125"/>
          </a:xfrm>
        </p:spPr>
        <p:txBody>
          <a:bodyPr/>
          <a:lstStyle/>
          <a:p>
            <a:fld id="{6D529200-3A88-475E-83E9-F33EBB0718C0}" type="slidenum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12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SURFEX User Workshop,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-1" y="-3911"/>
            <a:ext cx="9144000" cy="1271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/>
            <a:r>
              <a:rPr lang="hu-HU" sz="4800" dirty="0" err="1" smtClean="0">
                <a:solidFill>
                  <a:srgbClr val="006699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Reason</a:t>
            </a:r>
            <a:r>
              <a:rPr lang="hu-HU" sz="4800" dirty="0" smtClean="0">
                <a:solidFill>
                  <a:srgbClr val="006699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 of </a:t>
            </a:r>
            <a:r>
              <a:rPr lang="hu-HU" sz="4800" dirty="0" err="1" smtClean="0">
                <a:solidFill>
                  <a:srgbClr val="006699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the</a:t>
            </a:r>
            <a:r>
              <a:rPr lang="hu-HU" sz="4800" dirty="0" smtClean="0">
                <a:solidFill>
                  <a:srgbClr val="006699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 </a:t>
            </a:r>
            <a:r>
              <a:rPr lang="hu-HU" sz="4800" dirty="0" err="1" smtClean="0">
                <a:solidFill>
                  <a:srgbClr val="006699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time</a:t>
            </a:r>
            <a:r>
              <a:rPr lang="hu-HU" sz="4800" dirty="0" smtClean="0">
                <a:solidFill>
                  <a:srgbClr val="006699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 shift </a:t>
            </a:r>
            <a:endParaRPr lang="hu-HU" sz="4800" dirty="0">
              <a:solidFill>
                <a:srgbClr val="006699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850737" y="3989233"/>
            <a:ext cx="42932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i="1" dirty="0" smtClean="0">
                <a:solidFill>
                  <a:schemeClr val="accent6">
                    <a:lumMod val="75000"/>
                  </a:schemeClr>
                </a:solidFill>
              </a:rPr>
              <a:t>EXP_3h: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 shift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 RN 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influence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on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all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turbulent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fluxes</a:t>
            </a:r>
            <a:endParaRPr lang="hu-H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23" name="Téglalap 22"/>
          <p:cNvSpPr/>
          <p:nvPr/>
        </p:nvSpPr>
        <p:spPr>
          <a:xfrm>
            <a:off x="413550" y="1601556"/>
            <a:ext cx="3956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gridpoint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t="11235" r="16229" b="4258"/>
          <a:stretch/>
        </p:blipFill>
        <p:spPr>
          <a:xfrm>
            <a:off x="49787" y="2286438"/>
            <a:ext cx="4446812" cy="4074738"/>
          </a:xfrm>
          <a:prstGeom prst="rect">
            <a:avLst/>
          </a:prstGeom>
        </p:spPr>
      </p:pic>
      <p:cxnSp>
        <p:nvCxnSpPr>
          <p:cNvPr id="16" name="Egyenes összekötő nyíllal 15"/>
          <p:cNvCxnSpPr/>
          <p:nvPr/>
        </p:nvCxnSpPr>
        <p:spPr>
          <a:xfrm flipH="1" flipV="1">
            <a:off x="3410415" y="4093778"/>
            <a:ext cx="1440322" cy="2013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4664170" y="5363173"/>
            <a:ext cx="405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Saving ALADIN </a:t>
            </a:r>
            <a:r>
              <a:rPr lang="hu-HU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results</a:t>
            </a:r>
            <a:r>
              <a:rPr lang="hu-H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3 </a:t>
            </a:r>
            <a:r>
              <a:rPr lang="hu-HU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hourly</a:t>
            </a:r>
            <a:r>
              <a:rPr lang="hu-H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is </a:t>
            </a:r>
            <a:r>
              <a:rPr lang="hu-HU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too</a:t>
            </a:r>
            <a:r>
              <a:rPr lang="hu-H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sparse</a:t>
            </a:r>
            <a:endParaRPr lang="hu-H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/>
              <p:cNvSpPr txBox="1"/>
              <p:nvPr/>
            </p:nvSpPr>
            <p:spPr>
              <a:xfrm>
                <a:off x="4571997" y="1416425"/>
                <a:ext cx="4235651" cy="2245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hu-HU" sz="20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Radiation</a:t>
                </a:r>
                <a:r>
                  <a:rPr lang="hu-HU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hu-HU" sz="20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forcings</a:t>
                </a:r>
                <a:r>
                  <a:rPr lang="hu-HU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hu-HU" sz="20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for</a:t>
                </a:r>
                <a:r>
                  <a:rPr lang="hu-HU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SURFEX</a:t>
                </a:r>
                <a:r>
                  <a:rPr lang="hu-HU" sz="2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: instant </a:t>
                </a:r>
                <a:r>
                  <a:rPr lang="hu-HU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values</a:t>
                </a:r>
                <a:r>
                  <a:rPr lang="hu-HU" sz="2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hu-HU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computed</a:t>
                </a:r>
                <a:r>
                  <a:rPr lang="hu-HU" sz="2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hu-HU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from</a:t>
                </a:r>
                <a:r>
                  <a:rPr lang="hu-HU" sz="2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hu-HU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cumulative</a:t>
                </a:r>
                <a:r>
                  <a:rPr lang="hu-HU" sz="2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ALADIN </a:t>
                </a:r>
                <a:r>
                  <a:rPr lang="hu-HU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variables</a:t>
                </a:r>
                <a:endParaRPr lang="hu-HU" sz="2000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hu-HU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hu-HU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3600</m:t>
                          </m:r>
                          <m:r>
                            <a:rPr lang="hu-HU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hu-HU" sz="2400" b="0" dirty="0" smtClean="0"/>
              </a:p>
            </p:txBody>
          </p:sp>
        </mc:Choice>
        <mc:Fallback xmlns="">
          <p:sp>
            <p:nvSpPr>
              <p:cNvPr id="17" name="Szövegdoboz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7" y="1416425"/>
                <a:ext cx="4235651" cy="2245679"/>
              </a:xfrm>
              <a:prstGeom prst="rect">
                <a:avLst/>
              </a:prstGeom>
              <a:blipFill rotWithShape="0">
                <a:blip r:embed="rId4"/>
                <a:stretch>
                  <a:fillRect l="-1295" t="-13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1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2813958" y="6361629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F48BBAA2-2E42-459D-8851-C693CE9026E6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457948" y="6479494"/>
            <a:ext cx="2057400" cy="365125"/>
          </a:xfrm>
        </p:spPr>
        <p:txBody>
          <a:bodyPr/>
          <a:lstStyle/>
          <a:p>
            <a:fld id="{6D529200-3A88-475E-83E9-F33EBB0718C0}" type="slidenum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13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SURFEX User Workshop,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-1" y="-3911"/>
            <a:ext cx="9144000" cy="921600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/>
            <a:r>
              <a:rPr lang="hu-HU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Results</a:t>
            </a:r>
            <a:r>
              <a:rPr lang="hu-HU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 – </a:t>
            </a:r>
            <a:r>
              <a:rPr lang="hu-HU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height</a:t>
            </a:r>
            <a:r>
              <a:rPr lang="hu-HU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 of </a:t>
            </a:r>
            <a:r>
              <a:rPr lang="hu-HU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forcings</a:t>
            </a:r>
            <a:endParaRPr lang="hu-HU" sz="4800" dirty="0">
              <a:solidFill>
                <a:schemeClr val="bg1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2617" r="15799" b="3889"/>
          <a:stretch/>
        </p:blipFill>
        <p:spPr>
          <a:xfrm>
            <a:off x="65315" y="3550176"/>
            <a:ext cx="3050398" cy="2871184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>
            <a:off x="442810" y="3593898"/>
            <a:ext cx="100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6699"/>
                </a:solidFill>
              </a:rPr>
              <a:t>UHI [JJA]</a:t>
            </a:r>
            <a:endParaRPr lang="hu-HU" dirty="0">
              <a:solidFill>
                <a:srgbClr val="006699"/>
              </a:solidFill>
            </a:endParaRPr>
          </a:p>
        </p:txBody>
      </p:sp>
      <p:grpSp>
        <p:nvGrpSpPr>
          <p:cNvPr id="34" name="Csoportba foglalás 33"/>
          <p:cNvGrpSpPr/>
          <p:nvPr/>
        </p:nvGrpSpPr>
        <p:grpSpPr>
          <a:xfrm>
            <a:off x="317661" y="1289857"/>
            <a:ext cx="8350086" cy="2105096"/>
            <a:chOff x="134997" y="1267984"/>
            <a:chExt cx="8350086" cy="2105096"/>
          </a:xfrm>
        </p:grpSpPr>
        <p:sp>
          <p:nvSpPr>
            <p:cNvPr id="13" name="Szövegdoboz 12"/>
            <p:cNvSpPr txBox="1"/>
            <p:nvPr/>
          </p:nvSpPr>
          <p:spPr>
            <a:xfrm>
              <a:off x="3137476" y="1267984"/>
              <a:ext cx="2852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2-m 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temperature</a:t>
              </a:r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hu-H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summer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Kép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2" t="11831" r="13455" b="5825"/>
            <a:stretch/>
          </p:blipFill>
          <p:spPr>
            <a:xfrm>
              <a:off x="134997" y="1673538"/>
              <a:ext cx="1934879" cy="1590568"/>
            </a:xfrm>
            <a:prstGeom prst="rect">
              <a:avLst/>
            </a:prstGeom>
          </p:spPr>
        </p:pic>
        <p:pic>
          <p:nvPicPr>
            <p:cNvPr id="28" name="Kép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4" t="11831" r="13455" b="5825"/>
            <a:stretch/>
          </p:blipFill>
          <p:spPr>
            <a:xfrm>
              <a:off x="2164269" y="1671342"/>
              <a:ext cx="1954854" cy="1603886"/>
            </a:xfrm>
            <a:prstGeom prst="rect">
              <a:avLst/>
            </a:prstGeom>
          </p:spPr>
        </p:pic>
        <p:pic>
          <p:nvPicPr>
            <p:cNvPr id="30" name="Kép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4" t="11443" r="13455" b="5824"/>
            <a:stretch/>
          </p:blipFill>
          <p:spPr>
            <a:xfrm>
              <a:off x="4179275" y="1681036"/>
              <a:ext cx="1935774" cy="1595705"/>
            </a:xfrm>
            <a:prstGeom prst="rect">
              <a:avLst/>
            </a:prstGeom>
          </p:spPr>
        </p:pic>
        <p:pic>
          <p:nvPicPr>
            <p:cNvPr id="31" name="Kép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4" t="11638" r="13604" b="5824"/>
            <a:stretch/>
          </p:blipFill>
          <p:spPr>
            <a:xfrm>
              <a:off x="6189838" y="1681036"/>
              <a:ext cx="1921237" cy="1583070"/>
            </a:xfrm>
            <a:prstGeom prst="rect">
              <a:avLst/>
            </a:prstGeom>
          </p:spPr>
        </p:pic>
        <p:pic>
          <p:nvPicPr>
            <p:cNvPr id="33" name="Kép 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88" t="7761" b="3499"/>
            <a:stretch/>
          </p:blipFill>
          <p:spPr>
            <a:xfrm>
              <a:off x="8181427" y="1556980"/>
              <a:ext cx="303656" cy="1816100"/>
            </a:xfrm>
            <a:prstGeom prst="rect">
              <a:avLst/>
            </a:prstGeom>
          </p:spPr>
        </p:pic>
      </p:grpSp>
      <p:grpSp>
        <p:nvGrpSpPr>
          <p:cNvPr id="11" name="Csoportba foglalás 10"/>
          <p:cNvGrpSpPr/>
          <p:nvPr/>
        </p:nvGrpSpPr>
        <p:grpSpPr>
          <a:xfrm>
            <a:off x="385658" y="2936049"/>
            <a:ext cx="6709569" cy="394882"/>
            <a:chOff x="181891" y="3176262"/>
            <a:chExt cx="6709569" cy="394882"/>
          </a:xfrm>
        </p:grpSpPr>
        <p:sp>
          <p:nvSpPr>
            <p:cNvPr id="9" name="Szövegdoboz 8"/>
            <p:cNvSpPr txBox="1"/>
            <p:nvPr/>
          </p:nvSpPr>
          <p:spPr>
            <a:xfrm>
              <a:off x="181891" y="317626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 m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2228175" y="320181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m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4192413" y="320181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40 m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6193833" y="317626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m</a:t>
              </a:r>
              <a:endParaRPr lang="hu-H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Szövegdoboz 26"/>
          <p:cNvSpPr txBox="1"/>
          <p:nvPr/>
        </p:nvSpPr>
        <p:spPr>
          <a:xfrm>
            <a:off x="3558781" y="3925422"/>
            <a:ext cx="541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Higher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forcing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level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warmer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2-m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temperature</a:t>
            </a:r>
            <a:endParaRPr lang="hu-HU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Egyenes összekötő nyíllal 28"/>
          <p:cNvCxnSpPr/>
          <p:nvPr/>
        </p:nvCxnSpPr>
        <p:spPr>
          <a:xfrm flipH="1" flipV="1">
            <a:off x="4744993" y="3332997"/>
            <a:ext cx="948999" cy="603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 flipH="1" flipV="1">
            <a:off x="3134404" y="4620487"/>
            <a:ext cx="848754" cy="692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3983158" y="4681579"/>
            <a:ext cx="360508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larger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UHI.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But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only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a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positive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shift, no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physical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improvement</a:t>
            </a:r>
            <a:endParaRPr lang="hu-HU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accent6">
                    <a:lumMod val="75000"/>
                  </a:schemeClr>
                </a:solidFill>
              </a:rPr>
              <a:t>Stronger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</a:rPr>
              <a:t>effect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</a:rPr>
              <a:t>at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</a:rPr>
              <a:t>night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 [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</a:rPr>
              <a:t>stable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</a:rPr>
              <a:t>conditions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]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>
              <a:sym typeface="Wingdings" panose="05000000000000000000" pitchFamily="2" charset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29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2813958" y="6361629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5F7D0565-9989-43A7-9E67-0B37CA7E3896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457948" y="6479494"/>
            <a:ext cx="2057400" cy="365125"/>
          </a:xfrm>
        </p:spPr>
        <p:txBody>
          <a:bodyPr/>
          <a:lstStyle/>
          <a:p>
            <a:fld id="{6D529200-3A88-475E-83E9-F33EBB0718C0}" type="slidenum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14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7456" y="1250041"/>
            <a:ext cx="8469086" cy="5228999"/>
          </a:xfrm>
        </p:spPr>
        <p:txBody>
          <a:bodyPr anchor="ctr">
            <a:normAutofit/>
          </a:bodyPr>
          <a:lstStyle/>
          <a:p>
            <a:pPr lvl="1">
              <a:spcAft>
                <a:spcPts val="1200"/>
              </a:spcAft>
            </a:pPr>
            <a:endParaRPr lang="hu-HU" sz="1700" b="1" u="sng" dirty="0"/>
          </a:p>
          <a:p>
            <a:pPr>
              <a:spcAft>
                <a:spcPts val="1200"/>
              </a:spcAft>
            </a:pPr>
            <a:endParaRPr lang="hu-HU" dirty="0"/>
          </a:p>
        </p:txBody>
      </p:sp>
      <p:sp>
        <p:nvSpPr>
          <p:cNvPr id="9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SURFEX User Workshop,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-1" y="-3911"/>
            <a:ext cx="9144000" cy="921600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/>
            <a:r>
              <a:rPr lang="en-GB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Conclusions</a:t>
            </a:r>
            <a:r>
              <a:rPr lang="hu-HU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 &amp; </a:t>
            </a:r>
            <a:r>
              <a:rPr lang="hu-HU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discussion</a:t>
            </a:r>
            <a:endParaRPr lang="en-GB" sz="4800" dirty="0">
              <a:solidFill>
                <a:schemeClr val="bg1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337456" y="949486"/>
            <a:ext cx="8298544" cy="3734028"/>
            <a:chOff x="337456" y="949486"/>
            <a:chExt cx="8298544" cy="3734028"/>
          </a:xfrm>
        </p:grpSpPr>
        <p:sp>
          <p:nvSpPr>
            <p:cNvPr id="2" name="Szövegdoboz 1"/>
            <p:cNvSpPr txBox="1"/>
            <p:nvPr/>
          </p:nvSpPr>
          <p:spPr>
            <a:xfrm>
              <a:off x="337456" y="1176171"/>
              <a:ext cx="8298544" cy="35073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hu-HU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Long </a:t>
              </a:r>
              <a:r>
                <a:rPr lang="hu-HU" sz="20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term</a:t>
              </a:r>
              <a:r>
                <a:rPr lang="hu-HU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hu-HU" sz="20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validation</a:t>
              </a:r>
              <a:endParaRPr lang="hu-HU" sz="20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10795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hu-HU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magnitude</a:t>
              </a:r>
              <a:r>
                <a:rPr lang="hu-HU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hu-HU" sz="2000" dirty="0" smtClean="0">
                  <a:solidFill>
                    <a:schemeClr val="accent6">
                      <a:lumMod val="75000"/>
                    </a:schemeClr>
                  </a:solidFill>
                </a:rPr>
                <a:t>of </a:t>
              </a:r>
              <a:r>
                <a:rPr lang="hu-HU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the</a:t>
              </a:r>
              <a:r>
                <a:rPr lang="hu-HU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hu-HU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nocturnal</a:t>
              </a:r>
              <a:r>
                <a:rPr lang="hu-HU" sz="2000" dirty="0" smtClean="0">
                  <a:solidFill>
                    <a:schemeClr val="accent6">
                      <a:lumMod val="75000"/>
                    </a:schemeClr>
                  </a:solidFill>
                </a:rPr>
                <a:t> UHI is </a:t>
              </a:r>
              <a:r>
                <a:rPr lang="hu-HU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underestimated</a:t>
              </a:r>
              <a:endParaRPr lang="hu-HU" sz="20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342900" indent="-34290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hu-HU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F</a:t>
              </a:r>
              <a:r>
                <a:rPr lang="en-GB" sz="20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irst</a:t>
              </a:r>
              <a:r>
                <a:rPr lang="en-GB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part of our sensitivity test</a:t>
              </a:r>
              <a:r>
                <a:rPr lang="hu-HU" sz="2000" b="1" dirty="0">
                  <a:solidFill>
                    <a:schemeClr val="accent6">
                      <a:lumMod val="75000"/>
                    </a:schemeClr>
                  </a:solidFill>
                </a:rPr>
                <a:t>:</a:t>
              </a:r>
              <a:endParaRPr lang="en-GB" sz="20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1079500" indent="-3556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chemeClr val="accent6">
                      <a:lumMod val="75000"/>
                    </a:schemeClr>
                  </a:solidFill>
                </a:rPr>
                <a:t>3-hour forcing </a:t>
              </a:r>
              <a:r>
                <a:rPr lang="en-GB" sz="2000" dirty="0" smtClean="0">
                  <a:solidFill>
                    <a:schemeClr val="accent6">
                      <a:lumMod val="75000"/>
                    </a:schemeClr>
                  </a:solidFill>
                </a:rPr>
                <a:t>time</a:t>
              </a:r>
              <a:r>
                <a:rPr lang="hu-HU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sz="2000" dirty="0" smtClean="0">
                  <a:solidFill>
                    <a:schemeClr val="accent6">
                      <a:lumMod val="75000"/>
                    </a:schemeClr>
                  </a:solidFill>
                </a:rPr>
                <a:t>step </a:t>
              </a:r>
              <a:r>
                <a:rPr lang="en-GB" sz="2000" dirty="0" smtClean="0">
                  <a:solidFill>
                    <a:schemeClr val="accent6">
                      <a:lumMod val="75000"/>
                    </a:schemeClr>
                  </a:solidFill>
                </a:rPr>
                <a:t>cannot describe sufficiently the fast diurnal changes </a:t>
              </a:r>
              <a:r>
                <a:rPr lang="hu-HU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 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d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ifficulty:</a:t>
              </a:r>
              <a:r>
                <a:rPr lang="hu-HU" sz="2000" dirty="0" smtClean="0">
                  <a:solidFill>
                    <a:schemeClr val="accent6">
                      <a:lumMod val="75000"/>
                    </a:schemeClr>
                  </a:solidFill>
                </a:rPr>
                <a:t> l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arge</a:t>
              </a:r>
              <a:r>
                <a:rPr lang="en-GB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sz="2000" dirty="0" smtClean="0">
                  <a:solidFill>
                    <a:schemeClr val="accent6">
                      <a:lumMod val="75000"/>
                    </a:schemeClr>
                  </a:solidFill>
                </a:rPr>
                <a:t>storage capacity for RCM outputs</a:t>
              </a:r>
            </a:p>
            <a:p>
              <a:pPr marL="1079500" indent="-3429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Forcing</a:t>
              </a:r>
              <a:r>
                <a:rPr lang="hu-HU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en-GB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from higher levels </a:t>
              </a:r>
              <a:r>
                <a:rPr lang="hu-HU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 </a:t>
              </a:r>
              <a:r>
                <a:rPr lang="en-GB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larger </a:t>
              </a:r>
              <a:r>
                <a:rPr lang="en-GB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2-m temperature and UHI, but </a:t>
              </a:r>
              <a:r>
                <a:rPr lang="hu-HU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no 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amelioration</a:t>
              </a:r>
              <a:r>
                <a:rPr lang="hu-HU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in</a:t>
              </a:r>
              <a:r>
                <a:rPr lang="hu-HU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en-GB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daily </a:t>
              </a:r>
              <a:r>
                <a:rPr lang="en-GB" sz="2000" dirty="0" smtClean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variability </a:t>
              </a:r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6378363" y="949486"/>
              <a:ext cx="169950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2400" b="1" dirty="0" err="1" smtClean="0">
                  <a:solidFill>
                    <a:srgbClr val="C00000"/>
                  </a:solidFill>
                </a:rPr>
                <a:t>Conclusions</a:t>
              </a:r>
              <a:endParaRPr lang="hu-HU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337456" y="4706271"/>
            <a:ext cx="8298544" cy="1537045"/>
            <a:chOff x="337456" y="4706271"/>
            <a:chExt cx="8298544" cy="1537045"/>
          </a:xfrm>
        </p:grpSpPr>
        <p:sp>
          <p:nvSpPr>
            <p:cNvPr id="13" name="Szövegdoboz 12"/>
            <p:cNvSpPr txBox="1"/>
            <p:nvPr/>
          </p:nvSpPr>
          <p:spPr>
            <a:xfrm>
              <a:off x="337456" y="5025307"/>
              <a:ext cx="8298544" cy="1218009"/>
            </a:xfrm>
            <a:prstGeom prst="roundRect">
              <a:avLst>
                <a:gd name="adj" fmla="val 421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431800" indent="-34290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Big </a:t>
              </a:r>
              <a:r>
                <a:rPr lang="hu-HU" sz="2000" dirty="0" err="1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difference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hu-HU" sz="2000" dirty="0" err="1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between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UHI </a:t>
              </a:r>
              <a:r>
                <a:rPr lang="hu-HU" sz="2000" dirty="0" err="1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diurnal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hu-HU" sz="2000" dirty="0" err="1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cycle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hu-HU" sz="2000" dirty="0" err="1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in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7.3 and 5.1 version </a:t>
              </a:r>
            </a:p>
            <a:p>
              <a:pPr marL="10795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hu-HU" sz="2000" dirty="0" err="1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Warmer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hu-HU" sz="2000" dirty="0" err="1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daily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hu-HU" sz="2000" dirty="0" err="1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temperatures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hu-HU" sz="2000" dirty="0" err="1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in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hu-HU" sz="2000" dirty="0" err="1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the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city  </a:t>
              </a:r>
              <a:r>
                <a:rPr lang="hu-HU" sz="24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UHI 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 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hu-HU" sz="2000" dirty="0" smtClean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  <a:endParaRPr lang="en-GB" sz="20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6554693" y="4706271"/>
              <a:ext cx="152317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2400" b="1" dirty="0" err="1" smtClean="0">
                  <a:solidFill>
                    <a:srgbClr val="C00000"/>
                  </a:solidFill>
                </a:rPr>
                <a:t>Discussion</a:t>
              </a:r>
              <a:endParaRPr lang="hu-HU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" name="Szövegdoboz 4"/>
          <p:cNvSpPr txBox="1"/>
          <p:nvPr/>
        </p:nvSpPr>
        <p:spPr>
          <a:xfrm>
            <a:off x="7890155" y="5509729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>?</a:t>
            </a: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2813958" y="6361629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5F7D0565-9989-43A7-9E67-0B37CA7E3896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457948" y="6479494"/>
            <a:ext cx="2057400" cy="365125"/>
          </a:xfrm>
        </p:spPr>
        <p:txBody>
          <a:bodyPr/>
          <a:lstStyle/>
          <a:p>
            <a:fld id="{6D529200-3A88-475E-83E9-F33EBB0718C0}" type="slidenum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15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SURFEX User Workshop,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-1" y="-3911"/>
            <a:ext cx="9144000" cy="921600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/>
            <a:r>
              <a:rPr lang="hu-HU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F</a:t>
            </a:r>
            <a:r>
              <a:rPr lang="en-GB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uture</a:t>
            </a:r>
            <a:r>
              <a:rPr lang="en-GB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 plans</a:t>
            </a:r>
            <a:endParaRPr lang="en-GB" sz="4800" dirty="0">
              <a:solidFill>
                <a:schemeClr val="bg1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07998" y="1250041"/>
            <a:ext cx="82985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To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continue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the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sensitivity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test</a:t>
            </a:r>
          </a:p>
          <a:p>
            <a:pPr marL="723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TEB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in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ALADIN-Climate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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does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it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have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an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added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value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on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10 km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resolution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?</a:t>
            </a:r>
          </a:p>
          <a:p>
            <a:pPr marL="723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omputation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method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of 2-m temperature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(CANYON vs. CANOPY)</a:t>
            </a:r>
            <a:endParaRPr lang="hu-HU" sz="20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723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Land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surface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information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(ECOCLIMAP vs.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observation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628650" y="425797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 smtClean="0">
                <a:ln w="0"/>
                <a:solidFill>
                  <a:srgbClr val="0066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 very much for your attention!</a:t>
            </a:r>
            <a:endParaRPr lang="en-GB" sz="4800" b="1" dirty="0">
              <a:ln w="0"/>
              <a:solidFill>
                <a:srgbClr val="0066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791200" y="5847860"/>
            <a:ext cx="3142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e-mail: 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</a:rPr>
              <a:t>zsebehazi.g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hu-HU" sz="2000" dirty="0" err="1" smtClean="0">
                <a:solidFill>
                  <a:schemeClr val="accent6">
                    <a:lumMod val="75000"/>
                  </a:schemeClr>
                </a:solidFill>
              </a:rPr>
              <a:t>met.hu</a:t>
            </a:r>
            <a:endParaRPr lang="hu-H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21283"/>
          </a:xfrm>
          <a:solidFill>
            <a:srgbClr val="006699"/>
          </a:solidFill>
        </p:spPr>
        <p:txBody>
          <a:bodyPr>
            <a:normAutofit/>
          </a:bodyPr>
          <a:lstStyle/>
          <a:p>
            <a:pPr marL="533400"/>
            <a:r>
              <a:rPr lang="en-US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Outline</a:t>
            </a:r>
            <a:endParaRPr lang="en-US" sz="4800" dirty="0">
              <a:solidFill>
                <a:schemeClr val="bg1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813958" y="6361629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7C58EFD1-F994-452C-AB51-2E1AC4368310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SURFEX User Workshop,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457948" y="6479494"/>
            <a:ext cx="2057400" cy="365125"/>
          </a:xfrm>
        </p:spPr>
        <p:txBody>
          <a:bodyPr/>
          <a:lstStyle/>
          <a:p>
            <a:fld id="{6D529200-3A88-475E-83E9-F33EBB0718C0}" type="slidenum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28648" y="1524266"/>
            <a:ext cx="7886700" cy="4351338"/>
          </a:xfrm>
        </p:spPr>
        <p:txBody>
          <a:bodyPr anchor="ctr">
            <a:no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Motivation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Models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hu-HU" sz="2800" dirty="0" err="1" smtClean="0">
                <a:solidFill>
                  <a:schemeClr val="accent6">
                    <a:lumMod val="75000"/>
                  </a:schemeClr>
                </a:solidFill>
              </a:rPr>
              <a:t>methods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hu-HU" sz="2800" dirty="0" err="1" smtClean="0">
                <a:solidFill>
                  <a:schemeClr val="accent6">
                    <a:lumMod val="75000"/>
                  </a:schemeClr>
                </a:solidFill>
              </a:rPr>
              <a:t>Validation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hu-HU" sz="2800" dirty="0" err="1" smtClean="0">
                <a:solidFill>
                  <a:schemeClr val="accent6">
                    <a:lumMod val="75000"/>
                  </a:schemeClr>
                </a:solidFill>
              </a:rPr>
              <a:t>Sensitivity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 test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Conclusions and future plans</a:t>
            </a:r>
          </a:p>
        </p:txBody>
      </p:sp>
    </p:spTree>
    <p:extLst>
      <p:ext uri="{BB962C8B-B14F-4D97-AF65-F5344CB8AC3E}">
        <p14:creationId xmlns:p14="http://schemas.microsoft.com/office/powerpoint/2010/main" val="19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4" y="1424596"/>
            <a:ext cx="8447314" cy="468466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42925" indent="-44926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High demand to estimate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exposure of cities</a:t>
            </a: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climate</a:t>
            </a: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change</a:t>
            </a:r>
            <a:endParaRPr lang="hu-HU" sz="2400" b="1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542925" indent="-449263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hu-HU" sz="2400" b="1" dirty="0">
              <a:sym typeface="Wingdings" panose="05000000000000000000" pitchFamily="2" charset="2"/>
            </a:endParaRPr>
          </a:p>
          <a:p>
            <a:pPr marL="542925" indent="-449263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hu-HU" sz="2400" b="1" dirty="0" smtClean="0">
              <a:sym typeface="Wingdings" panose="05000000000000000000" pitchFamily="2" charset="2"/>
            </a:endParaRPr>
          </a:p>
          <a:p>
            <a:pPr marL="542925" indent="-44926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Regional climate models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(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RCMs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marL="1166813" indent="-449263">
              <a:spcAft>
                <a:spcPts val="6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detailed information 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about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background climate</a:t>
            </a:r>
            <a:endParaRPr lang="hu-HU" sz="240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1166813" indent="-449263">
              <a:spcAft>
                <a:spcPts val="12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10-25 km horizontal 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resolution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cities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bare 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rocks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/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substituted by 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neighbouring land cover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813958" y="6361629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036E10BA-9241-4D56-8126-F9DC9C85F41A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457948" y="6479494"/>
            <a:ext cx="2057400" cy="365125"/>
          </a:xfrm>
        </p:spPr>
        <p:txBody>
          <a:bodyPr/>
          <a:lstStyle/>
          <a:p>
            <a:fld id="{6D529200-3A88-475E-83E9-F33EBB0718C0}" type="slidenum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3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SURFEX User Workshop,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ím 1"/>
          <p:cNvSpPr txBox="1">
            <a:spLocks/>
          </p:cNvSpPr>
          <p:nvPr/>
        </p:nvSpPr>
        <p:spPr>
          <a:xfrm>
            <a:off x="0" y="0"/>
            <a:ext cx="9144000" cy="921600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/>
            <a:r>
              <a:rPr lang="en-US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Motivation</a:t>
            </a:r>
            <a:endParaRPr lang="en-US" sz="4800" dirty="0">
              <a:solidFill>
                <a:schemeClr val="bg1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869">
            <a:off x="5366870" y="3222958"/>
            <a:ext cx="3305333" cy="259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5396884" y="6158350"/>
            <a:ext cx="3747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/>
              <a:t>http://climate.nasa.gov/solutions/adaptation-mitigation/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666701" y="2400217"/>
            <a:ext cx="38105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proper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adaptation strategies</a:t>
            </a:r>
            <a:endParaRPr lang="hu-HU" sz="2400" b="1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hu-HU" dirty="0"/>
          </a:p>
        </p:txBody>
      </p:sp>
      <p:sp>
        <p:nvSpPr>
          <p:cNvPr id="8" name="Lefelé nyíl 7"/>
          <p:cNvSpPr/>
          <p:nvPr/>
        </p:nvSpPr>
        <p:spPr>
          <a:xfrm>
            <a:off x="4304844" y="1981285"/>
            <a:ext cx="267155" cy="311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697282" y="1898468"/>
            <a:ext cx="1671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quantitatively</a:t>
            </a:r>
            <a:endParaRPr lang="hu-H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8342" y="1587993"/>
            <a:ext cx="8447314" cy="239980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42925" indent="-44926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Transient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regional climate simulations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are performed with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ALADIN-Climate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at HMS</a:t>
            </a:r>
          </a:p>
          <a:p>
            <a:pPr marL="542925" indent="-44926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Land surface processes are computed by SURFEX in ALADIN </a:t>
            </a:r>
          </a:p>
          <a:p>
            <a:pPr marL="542925" indent="-449263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93662" indent="0" algn="ctr"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Forcing for SURFEX can be obtained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direc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ly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813958" y="6361629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17189092-214E-4F09-B8F4-9272EB13A958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457948" y="6479494"/>
            <a:ext cx="2057400" cy="365125"/>
          </a:xfrm>
        </p:spPr>
        <p:txBody>
          <a:bodyPr/>
          <a:lstStyle/>
          <a:p>
            <a:fld id="{6D529200-3A88-475E-83E9-F33EBB0718C0}" type="slidenum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4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SURFEX User Workshop,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ím 1"/>
          <p:cNvSpPr txBox="1">
            <a:spLocks/>
          </p:cNvSpPr>
          <p:nvPr/>
        </p:nvSpPr>
        <p:spPr>
          <a:xfrm>
            <a:off x="0" y="-1"/>
            <a:ext cx="9144000" cy="921600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/>
            <a:r>
              <a:rPr lang="en-GB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Why SURFEX?</a:t>
            </a:r>
            <a:endParaRPr lang="en-GB" sz="4800" dirty="0">
              <a:solidFill>
                <a:schemeClr val="bg1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387848" y="2981453"/>
            <a:ext cx="368301" cy="404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28650" y="4461860"/>
            <a:ext cx="8068264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To perform long term urban impact studies for the past (validation on climate time scale) and for the future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48342" y="3955657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Goals: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37426" y="5732038"/>
            <a:ext cx="845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It can be fulfilled only with a medium-complexity model (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neighbourhood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scale)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H="1" flipV="1">
            <a:off x="4662781" y="5442990"/>
            <a:ext cx="1" cy="35077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9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2813958" y="6361629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29F96764-710E-422F-A9F7-964A6F7B8B35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dirty="0" smtClean="0">
                <a:solidFill>
                  <a:schemeClr val="tx2">
                    <a:lumMod val="75000"/>
                  </a:schemeClr>
                </a:solidFill>
              </a:rPr>
              <a:t>SURFEX </a:t>
            </a:r>
            <a:r>
              <a:rPr lang="hu-HU" sz="1200" dirty="0" err="1" smtClean="0">
                <a:solidFill>
                  <a:schemeClr val="tx2">
                    <a:lumMod val="75000"/>
                  </a:schemeClr>
                </a:solidFill>
              </a:rPr>
              <a:t>User</a:t>
            </a:r>
            <a:r>
              <a:rPr lang="hu-HU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1200" dirty="0" err="1" smtClean="0">
                <a:solidFill>
                  <a:schemeClr val="tx2">
                    <a:lumMod val="75000"/>
                  </a:schemeClr>
                </a:solidFill>
              </a:rPr>
              <a:t>Workshop</a:t>
            </a:r>
            <a:r>
              <a:rPr lang="hu-HU" sz="1200" dirty="0" smtClean="0">
                <a:solidFill>
                  <a:schemeClr val="tx2">
                    <a:lumMod val="75000"/>
                  </a:schemeClr>
                </a:solidFill>
              </a:rPr>
              <a:t>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Cím 1"/>
          <p:cNvSpPr txBox="1">
            <a:spLocks/>
          </p:cNvSpPr>
          <p:nvPr/>
        </p:nvSpPr>
        <p:spPr>
          <a:xfrm>
            <a:off x="0" y="-1"/>
            <a:ext cx="9144000" cy="921600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/>
            <a:r>
              <a:rPr lang="hu-HU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Methodology</a:t>
            </a:r>
            <a:r>
              <a:rPr lang="hu-HU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 </a:t>
            </a:r>
            <a:r>
              <a:rPr lang="hu-HU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for</a:t>
            </a:r>
            <a:r>
              <a:rPr lang="hu-HU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 </a:t>
            </a:r>
            <a:r>
              <a:rPr lang="hu-HU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validation</a:t>
            </a:r>
            <a:endParaRPr lang="hu-HU" sz="4800" dirty="0">
              <a:solidFill>
                <a:schemeClr val="bg1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39" y="1116355"/>
            <a:ext cx="6845839" cy="2853302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413879" y="4331141"/>
            <a:ext cx="5701170" cy="2060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11188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Source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 re-analysis driven </a:t>
            </a: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ALADIN-Climate</a:t>
            </a:r>
            <a:endParaRPr lang="hu-H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11188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</a:rPr>
              <a:t>No TEB </a:t>
            </a:r>
            <a:r>
              <a:rPr lang="hu-HU" sz="2000" dirty="0" err="1" smtClean="0">
                <a:solidFill>
                  <a:schemeClr val="accent6">
                    <a:lumMod val="50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</a:rPr>
              <a:t> ALADIN</a:t>
            </a:r>
            <a:endParaRPr lang="hu-H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11188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Special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configuration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</a:rPr>
              <a:t> of ALADIN 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fullpos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</a:rPr>
              <a:t>) is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applied for interpolation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</a:rPr>
              <a:t> 10 km 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1km </a:t>
            </a:r>
            <a:endParaRPr lang="en-GB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11188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Simulation period: 1991–2000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6457948" y="4032857"/>
            <a:ext cx="2646823" cy="2629199"/>
            <a:chOff x="6695526" y="3834925"/>
            <a:chExt cx="2646823" cy="2629199"/>
          </a:xfrm>
        </p:grpSpPr>
        <p:grpSp>
          <p:nvGrpSpPr>
            <p:cNvPr id="33" name="Csoportba foglalás 32"/>
            <p:cNvGrpSpPr/>
            <p:nvPr/>
          </p:nvGrpSpPr>
          <p:grpSpPr>
            <a:xfrm>
              <a:off x="6695526" y="4301016"/>
              <a:ext cx="2365105" cy="2163108"/>
              <a:chOff x="6658303" y="876354"/>
              <a:chExt cx="1951279" cy="1941691"/>
            </a:xfrm>
          </p:grpSpPr>
          <p:pic>
            <p:nvPicPr>
              <p:cNvPr id="30" name="Kép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8303" y="1184262"/>
                <a:ext cx="1951279" cy="1633783"/>
              </a:xfrm>
              <a:prstGeom prst="rect">
                <a:avLst/>
              </a:prstGeom>
            </p:spPr>
          </p:pic>
          <p:sp>
            <p:nvSpPr>
              <p:cNvPr id="31" name="Szövegdoboz 30"/>
              <p:cNvSpPr txBox="1"/>
              <p:nvPr/>
            </p:nvSpPr>
            <p:spPr>
              <a:xfrm>
                <a:off x="6804989" y="876354"/>
                <a:ext cx="1559519" cy="331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Fraction</a:t>
                </a:r>
                <a:r>
                  <a:rPr lang="hu-H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hu-H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town</a:t>
                </a:r>
                <a:r>
                  <a:rPr lang="hu-H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hu-H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" name="Egyenes összekötő nyíllal 2"/>
            <p:cNvCxnSpPr/>
            <p:nvPr/>
          </p:nvCxnSpPr>
          <p:spPr>
            <a:xfrm flipV="1">
              <a:off x="7384571" y="4186477"/>
              <a:ext cx="269065" cy="11852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nyíllal 4"/>
            <p:cNvCxnSpPr/>
            <p:nvPr/>
          </p:nvCxnSpPr>
          <p:spPr>
            <a:xfrm flipV="1">
              <a:off x="7653636" y="4164444"/>
              <a:ext cx="164815" cy="12770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zövegdoboz 5"/>
            <p:cNvSpPr txBox="1"/>
            <p:nvPr/>
          </p:nvSpPr>
          <p:spPr>
            <a:xfrm>
              <a:off x="6955878" y="3834925"/>
              <a:ext cx="238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>
                  <a:solidFill>
                    <a:schemeClr val="accent6">
                      <a:lumMod val="75000"/>
                    </a:schemeClr>
                  </a:solidFill>
                </a:rPr>
                <a:t>observational</a:t>
              </a:r>
              <a:r>
                <a:rPr lang="hu-HU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hu-HU" dirty="0" err="1" smtClean="0">
                  <a:solidFill>
                    <a:schemeClr val="accent6">
                      <a:lumMod val="75000"/>
                    </a:schemeClr>
                  </a:solidFill>
                </a:rPr>
                <a:t>stations</a:t>
              </a:r>
              <a:endParaRPr lang="hu-H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1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8881766" y="5501866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A6E6DF50-3B5A-45E3-B060-4122D0D2920E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457948" y="6479494"/>
            <a:ext cx="2057400" cy="365125"/>
          </a:xfrm>
        </p:spPr>
        <p:txBody>
          <a:bodyPr/>
          <a:lstStyle/>
          <a:p>
            <a:fld id="{6D529200-3A88-475E-83E9-F33EBB0718C0}" type="slidenum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6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SURFEX User Workshop,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ím 1"/>
          <p:cNvSpPr txBox="1">
            <a:spLocks/>
          </p:cNvSpPr>
          <p:nvPr/>
        </p:nvSpPr>
        <p:spPr>
          <a:xfrm>
            <a:off x="0" y="-1"/>
            <a:ext cx="9144000" cy="921600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/>
            <a:r>
              <a:rPr lang="hu-HU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SURFEX </a:t>
            </a:r>
            <a:r>
              <a:rPr lang="en-US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set-up</a:t>
            </a:r>
            <a:endParaRPr lang="en-US" sz="4800" dirty="0">
              <a:solidFill>
                <a:schemeClr val="bg1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94809"/>
              </p:ext>
            </p:extLst>
          </p:nvPr>
        </p:nvGraphicFramePr>
        <p:xfrm>
          <a:off x="908048" y="1484120"/>
          <a:ext cx="7327900" cy="3200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63950"/>
                <a:gridCol w="3663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Version</a:t>
                      </a:r>
                      <a:endParaRPr lang="en-US" sz="2400" b="1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5.1</a:t>
                      </a:r>
                      <a:endParaRPr lang="en-US" sz="2400" b="0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Resolution</a:t>
                      </a:r>
                      <a:endParaRPr lang="en-US" sz="2400" b="1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 km</a:t>
                      </a:r>
                      <a:endParaRPr lang="en-US" sz="2400" b="0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Forcing </a:t>
                      </a:r>
                      <a:r>
                        <a:rPr lang="hu-HU" sz="2400" b="1" noProof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heigth</a:t>
                      </a:r>
                      <a:endParaRPr lang="en-US" sz="2400" b="1" noProof="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30 m</a:t>
                      </a:r>
                      <a:endParaRPr lang="en-US" sz="2400" b="0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Forcing update frequency</a:t>
                      </a:r>
                      <a:endParaRPr lang="en-US" sz="2400" b="1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 hour</a:t>
                      </a:r>
                      <a:endParaRPr lang="en-US" sz="2400" b="0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Surface scheme </a:t>
                      </a:r>
                      <a:endParaRPr lang="en-US" sz="2400" b="1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TEB</a:t>
                      </a:r>
                      <a:r>
                        <a:rPr lang="en-US" sz="2400" b="0" baseline="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and ISBA-3L</a:t>
                      </a:r>
                      <a:endParaRPr lang="en-US" sz="2400" b="0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SBL</a:t>
                      </a:r>
                      <a:r>
                        <a:rPr lang="en-US" sz="2400" b="1" baseline="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scheme</a:t>
                      </a:r>
                      <a:endParaRPr lang="en-US" sz="2400" b="1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yes</a:t>
                      </a:r>
                      <a:endParaRPr lang="en-US" sz="2400" b="0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Land</a:t>
                      </a:r>
                      <a:r>
                        <a:rPr lang="en-US" sz="2400" b="1" baseline="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cover </a:t>
                      </a:r>
                      <a:endParaRPr lang="en-US" sz="2400" b="1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ECOCLIMAP-I</a:t>
                      </a:r>
                      <a:endParaRPr lang="en-US" sz="2400" noProof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Lefelé nyíl 10"/>
          <p:cNvSpPr/>
          <p:nvPr/>
        </p:nvSpPr>
        <p:spPr>
          <a:xfrm>
            <a:off x="4400548" y="5019973"/>
            <a:ext cx="342900" cy="395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2156240" y="5521333"/>
            <a:ext cx="499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Continuous simulations are performed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1283"/>
          </a:xfrm>
          <a:solidFill>
            <a:srgbClr val="006699"/>
          </a:solidFill>
        </p:spPr>
        <p:txBody>
          <a:bodyPr>
            <a:normAutofit/>
          </a:bodyPr>
          <a:lstStyle/>
          <a:p>
            <a:pPr marL="358775"/>
            <a:r>
              <a:rPr lang="hu-HU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Results</a:t>
            </a:r>
            <a:endParaRPr lang="hu-HU" sz="4800" dirty="0">
              <a:solidFill>
                <a:schemeClr val="bg1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813958" y="6361629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BD1DFA25-68F5-4553-8410-7C71AE017A40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457948" y="6479494"/>
            <a:ext cx="2057400" cy="365125"/>
          </a:xfrm>
        </p:spPr>
        <p:txBody>
          <a:bodyPr/>
          <a:lstStyle/>
          <a:p>
            <a:fld id="{6D529200-3A88-475E-83E9-F33EBB0718C0}" type="slidenum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7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Csoportba foglalás 42"/>
          <p:cNvGrpSpPr/>
          <p:nvPr/>
        </p:nvGrpSpPr>
        <p:grpSpPr>
          <a:xfrm>
            <a:off x="4476952" y="146608"/>
            <a:ext cx="4136161" cy="6214114"/>
            <a:chOff x="4485986" y="273648"/>
            <a:chExt cx="4136161" cy="6214114"/>
          </a:xfrm>
        </p:grpSpPr>
        <p:sp>
          <p:nvSpPr>
            <p:cNvPr id="44" name="Lekerekített téglalap 43"/>
            <p:cNvSpPr/>
            <p:nvPr/>
          </p:nvSpPr>
          <p:spPr>
            <a:xfrm>
              <a:off x="4485986" y="273648"/>
              <a:ext cx="4136161" cy="6214114"/>
            </a:xfrm>
            <a:prstGeom prst="roundRect">
              <a:avLst>
                <a:gd name="adj" fmla="val 8555"/>
              </a:avLst>
            </a:prstGeom>
            <a:solidFill>
              <a:sysClr val="window" lastClr="FFFFFF"/>
            </a:solidFill>
            <a:ln w="57150" cap="rnd" cmpd="sng" algn="ctr">
              <a:solidFill>
                <a:srgbClr val="99CC00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45" name="Kép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799" y="3545122"/>
              <a:ext cx="1484000" cy="1260000"/>
            </a:xfrm>
            <a:prstGeom prst="rect">
              <a:avLst/>
            </a:prstGeom>
          </p:spPr>
        </p:pic>
        <p:pic>
          <p:nvPicPr>
            <p:cNvPr id="46" name="Kép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799" y="4795507"/>
              <a:ext cx="1484000" cy="1260000"/>
            </a:xfrm>
            <a:prstGeom prst="rect">
              <a:avLst/>
            </a:prstGeom>
          </p:spPr>
        </p:pic>
        <p:pic>
          <p:nvPicPr>
            <p:cNvPr id="47" name="Kép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029" y="1046509"/>
              <a:ext cx="1484000" cy="1260000"/>
            </a:xfrm>
            <a:prstGeom prst="rect">
              <a:avLst/>
            </a:prstGeom>
          </p:spPr>
        </p:pic>
        <p:pic>
          <p:nvPicPr>
            <p:cNvPr id="48" name="Kép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029" y="2306509"/>
              <a:ext cx="1476000" cy="1253208"/>
            </a:xfrm>
            <a:prstGeom prst="rect">
              <a:avLst/>
            </a:prstGeom>
          </p:spPr>
        </p:pic>
        <p:pic>
          <p:nvPicPr>
            <p:cNvPr id="49" name="Kép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029" y="3555815"/>
              <a:ext cx="1484000" cy="1260000"/>
            </a:xfrm>
            <a:prstGeom prst="rect">
              <a:avLst/>
            </a:prstGeom>
          </p:spPr>
        </p:pic>
        <p:pic>
          <p:nvPicPr>
            <p:cNvPr id="50" name="Kép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207" y="4797318"/>
              <a:ext cx="1484000" cy="1260000"/>
            </a:xfrm>
            <a:prstGeom prst="rect">
              <a:avLst/>
            </a:prstGeom>
          </p:spPr>
        </p:pic>
        <p:pic>
          <p:nvPicPr>
            <p:cNvPr id="51" name="Kép 5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800" y="1046509"/>
              <a:ext cx="1483999" cy="1260000"/>
            </a:xfrm>
            <a:prstGeom prst="rect">
              <a:avLst/>
            </a:prstGeom>
          </p:spPr>
        </p:pic>
        <p:sp>
          <p:nvSpPr>
            <p:cNvPr id="52" name="Szövegdoboz 51"/>
            <p:cNvSpPr txBox="1"/>
            <p:nvPr/>
          </p:nvSpPr>
          <p:spPr>
            <a:xfrm>
              <a:off x="4770799" y="347739"/>
              <a:ext cx="3665253" cy="64633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</a:rPr>
                <a:t>Summer</a:t>
              </a:r>
              <a:r>
                <a:rPr kumimoji="0" lang="hu-H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</a:rPr>
                <a:t> UHI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</a:rPr>
                <a:t> 1991–2000</a:t>
              </a:r>
            </a:p>
          </p:txBody>
        </p:sp>
        <p:graphicFrame>
          <p:nvGraphicFramePr>
            <p:cNvPr id="53" name="Objektum 52"/>
            <p:cNvGraphicFramePr>
              <a:graphicFrameLocks noChangeAspect="1"/>
            </p:cNvGraphicFramePr>
            <p:nvPr>
              <p:extLst/>
            </p:nvPr>
          </p:nvGraphicFramePr>
          <p:xfrm>
            <a:off x="5698136" y="6104803"/>
            <a:ext cx="1537691" cy="337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Equation" r:id="rId11" imgW="1155600" imgH="253800" progId="Equation.3">
                    <p:embed/>
                  </p:oleObj>
                </mc:Choice>
                <mc:Fallback>
                  <p:oleObj name="Equation" r:id="rId11" imgW="115560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698136" y="6104803"/>
                          <a:ext cx="1537691" cy="337954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Szövegdoboz 53"/>
            <p:cNvSpPr txBox="1"/>
            <p:nvPr/>
          </p:nvSpPr>
          <p:spPr>
            <a:xfrm>
              <a:off x="7189700" y="6134980"/>
              <a:ext cx="1149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: </a:t>
              </a:r>
              <a:r>
                <a:rPr kumimoji="0" lang="hu-H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gridpoints</a:t>
              </a:r>
              <a:endPara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3" t="7173" b="6302"/>
          <a:stretch/>
        </p:blipFill>
        <p:spPr>
          <a:xfrm>
            <a:off x="7747903" y="1059928"/>
            <a:ext cx="710024" cy="5009135"/>
          </a:xfrm>
          <a:prstGeom prst="rect">
            <a:avLst/>
          </a:prstGeom>
        </p:spPr>
      </p:pic>
      <p:pic>
        <p:nvPicPr>
          <p:cNvPr id="56" name="Tartalom helye 17"/>
          <p:cNvPicPr>
            <a:picLocks noGrp="1" noChangeAspect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65" y="2166378"/>
            <a:ext cx="1484000" cy="1260000"/>
          </a:xfrm>
        </p:spPr>
      </p:pic>
      <p:grpSp>
        <p:nvGrpSpPr>
          <p:cNvPr id="3" name="Csoportba foglalás 2"/>
          <p:cNvGrpSpPr/>
          <p:nvPr/>
        </p:nvGrpSpPr>
        <p:grpSpPr>
          <a:xfrm>
            <a:off x="853709" y="1059928"/>
            <a:ext cx="2991372" cy="4060604"/>
            <a:chOff x="634557" y="1829116"/>
            <a:chExt cx="2991372" cy="4060604"/>
          </a:xfrm>
        </p:grpSpPr>
        <p:grpSp>
          <p:nvGrpSpPr>
            <p:cNvPr id="37" name="Csoportba foglalás 36"/>
            <p:cNvGrpSpPr/>
            <p:nvPr/>
          </p:nvGrpSpPr>
          <p:grpSpPr>
            <a:xfrm>
              <a:off x="979780" y="1829116"/>
              <a:ext cx="2646149" cy="4060604"/>
              <a:chOff x="812426" y="2128993"/>
              <a:chExt cx="2646149" cy="4060604"/>
            </a:xfrm>
          </p:grpSpPr>
          <p:pic>
            <p:nvPicPr>
              <p:cNvPr id="38" name="Kép 37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583"/>
              <a:stretch/>
            </p:blipFill>
            <p:spPr>
              <a:xfrm>
                <a:off x="846734" y="2788475"/>
                <a:ext cx="2051429" cy="1621795"/>
              </a:xfrm>
              <a:prstGeom prst="rect">
                <a:avLst/>
              </a:prstGeom>
            </p:spPr>
          </p:pic>
          <p:pic>
            <p:nvPicPr>
              <p:cNvPr id="39" name="Kép 38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377"/>
              <a:stretch/>
            </p:blipFill>
            <p:spPr>
              <a:xfrm>
                <a:off x="813917" y="4527229"/>
                <a:ext cx="2108330" cy="1662368"/>
              </a:xfrm>
              <a:prstGeom prst="rect">
                <a:avLst/>
              </a:prstGeom>
            </p:spPr>
          </p:pic>
          <p:pic>
            <p:nvPicPr>
              <p:cNvPr id="40" name="Kép 39"/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782" t="15273" b="21987"/>
              <a:stretch/>
            </p:blipFill>
            <p:spPr>
              <a:xfrm>
                <a:off x="2930247" y="2999035"/>
                <a:ext cx="528328" cy="2822445"/>
              </a:xfrm>
              <a:prstGeom prst="rect">
                <a:avLst/>
              </a:prstGeom>
            </p:spPr>
          </p:pic>
          <p:sp>
            <p:nvSpPr>
              <p:cNvPr id="41" name="Szövegdoboz 40"/>
              <p:cNvSpPr txBox="1"/>
              <p:nvPr/>
            </p:nvSpPr>
            <p:spPr>
              <a:xfrm>
                <a:off x="812426" y="2128993"/>
                <a:ext cx="23743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</a:rPr>
                  <a:t>2-m </a:t>
                </a:r>
                <a:r>
                  <a:rPr kumimoji="0" lang="hu-HU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</a:rPr>
                  <a:t>temperature</a:t>
                </a:r>
                <a:endParaRPr kumimoji="0" lang="hu-H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</a:rPr>
                  <a:t>1991–2000, </a:t>
                </a:r>
                <a:r>
                  <a:rPr lang="hu-HU" b="1" kern="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JJA</a:t>
                </a:r>
                <a:r>
                  <a:rPr kumimoji="0" lang="hu-H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</a:rPr>
                  <a:t>, 00UTC</a:t>
                </a:r>
              </a:p>
            </p:txBody>
          </p:sp>
        </p:grpSp>
        <p:grpSp>
          <p:nvGrpSpPr>
            <p:cNvPr id="33" name="Csoportba foglalás 32"/>
            <p:cNvGrpSpPr/>
            <p:nvPr/>
          </p:nvGrpSpPr>
          <p:grpSpPr>
            <a:xfrm>
              <a:off x="634557" y="2493149"/>
              <a:ext cx="388974" cy="3276298"/>
              <a:chOff x="521045" y="2858240"/>
              <a:chExt cx="388974" cy="3276298"/>
            </a:xfrm>
          </p:grpSpPr>
          <p:sp>
            <p:nvSpPr>
              <p:cNvPr id="34" name="Szövegdoboz 33"/>
              <p:cNvSpPr txBox="1"/>
              <p:nvPr/>
            </p:nvSpPr>
            <p:spPr>
              <a:xfrm rot="16200000">
                <a:off x="-59883" y="3439168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</a:rPr>
                  <a:t>ALADIN, 10km</a:t>
                </a:r>
              </a:p>
            </p:txBody>
          </p:sp>
          <p:sp>
            <p:nvSpPr>
              <p:cNvPr id="35" name="Szövegdoboz 34"/>
              <p:cNvSpPr txBox="1"/>
              <p:nvPr/>
            </p:nvSpPr>
            <p:spPr>
              <a:xfrm rot="16200000">
                <a:off x="16665" y="5241184"/>
                <a:ext cx="1417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</a:rPr>
                  <a:t>SURFEX, 1km</a:t>
                </a:r>
              </a:p>
            </p:txBody>
          </p:sp>
        </p:grpSp>
      </p:grpSp>
      <p:pic>
        <p:nvPicPr>
          <p:cNvPr id="42" name="Kép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965" y="5311613"/>
            <a:ext cx="1968529" cy="1514900"/>
          </a:xfrm>
          <a:prstGeom prst="rect">
            <a:avLst/>
          </a:prstGeom>
        </p:spPr>
      </p:pic>
      <p:sp>
        <p:nvSpPr>
          <p:cNvPr id="57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dirty="0" smtClean="0">
                <a:solidFill>
                  <a:schemeClr val="tx2">
                    <a:lumMod val="75000"/>
                  </a:schemeClr>
                </a:solidFill>
              </a:rPr>
              <a:t>SURFEX </a:t>
            </a:r>
            <a:r>
              <a:rPr lang="hu-HU" sz="1200" dirty="0" err="1" smtClean="0">
                <a:solidFill>
                  <a:schemeClr val="tx2">
                    <a:lumMod val="75000"/>
                  </a:schemeClr>
                </a:solidFill>
              </a:rPr>
              <a:t>User</a:t>
            </a:r>
            <a:r>
              <a:rPr lang="hu-HU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1200" dirty="0" err="1" smtClean="0">
                <a:solidFill>
                  <a:schemeClr val="tx2">
                    <a:lumMod val="75000"/>
                  </a:schemeClr>
                </a:solidFill>
              </a:rPr>
              <a:t>Workshop</a:t>
            </a:r>
            <a:r>
              <a:rPr lang="hu-HU" sz="1200" dirty="0" smtClean="0">
                <a:solidFill>
                  <a:schemeClr val="tx2">
                    <a:lumMod val="75000"/>
                  </a:schemeClr>
                </a:solidFill>
              </a:rPr>
              <a:t>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kerekített téglalap 15"/>
          <p:cNvSpPr/>
          <p:nvPr/>
        </p:nvSpPr>
        <p:spPr>
          <a:xfrm>
            <a:off x="4121237" y="2779100"/>
            <a:ext cx="4608285" cy="3572768"/>
          </a:xfrm>
          <a:prstGeom prst="roundRect">
            <a:avLst/>
          </a:prstGeom>
          <a:noFill/>
          <a:ln w="57150" cap="rnd">
            <a:solidFill>
              <a:srgbClr val="99CC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4173156" y="2526728"/>
            <a:ext cx="4315899" cy="3773078"/>
            <a:chOff x="4199448" y="2336179"/>
            <a:chExt cx="4315899" cy="3773078"/>
          </a:xfrm>
        </p:grpSpPr>
        <p:grpSp>
          <p:nvGrpSpPr>
            <p:cNvPr id="69" name="Csoportba foglalás 68"/>
            <p:cNvGrpSpPr/>
            <p:nvPr/>
          </p:nvGrpSpPr>
          <p:grpSpPr>
            <a:xfrm>
              <a:off x="4357856" y="2336179"/>
              <a:ext cx="4157491" cy="3773078"/>
              <a:chOff x="3789851" y="1866067"/>
              <a:chExt cx="4157491" cy="3773078"/>
            </a:xfrm>
          </p:grpSpPr>
          <p:pic>
            <p:nvPicPr>
              <p:cNvPr id="70" name="Kép 6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2" t="11141" r="2691"/>
              <a:stretch/>
            </p:blipFill>
            <p:spPr>
              <a:xfrm>
                <a:off x="3789851" y="2523446"/>
                <a:ext cx="4157491" cy="3115699"/>
              </a:xfrm>
              <a:prstGeom prst="rect">
                <a:avLst/>
              </a:prstGeom>
            </p:spPr>
          </p:pic>
          <p:sp>
            <p:nvSpPr>
              <p:cNvPr id="71" name="Szövegdoboz 70"/>
              <p:cNvSpPr txBox="1"/>
              <p:nvPr/>
            </p:nvSpPr>
            <p:spPr>
              <a:xfrm>
                <a:off x="4594734" y="1866067"/>
                <a:ext cx="267255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 smtClean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Daily </a:t>
                </a:r>
                <a:r>
                  <a:rPr lang="hu-HU" b="1" dirty="0" err="1" smtClean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cycle</a:t>
                </a:r>
                <a:r>
                  <a:rPr lang="hu-HU" b="1" dirty="0" smtClean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/>
                </a:r>
                <a:br>
                  <a:rPr lang="hu-HU" b="1" dirty="0" smtClean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</a:br>
                <a:r>
                  <a:rPr lang="hu-HU" b="1" dirty="0" smtClean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:r>
                  <a:rPr lang="hu-HU" b="1" dirty="0" err="1" smtClean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summer</a:t>
                </a:r>
                <a:r>
                  <a:rPr lang="hu-HU" b="1" dirty="0" smtClean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 UHI</a:t>
                </a:r>
                <a:r>
                  <a:rPr lang="hu-HU" b="1" dirty="0" smtClean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, 1999–2000</a:t>
                </a:r>
                <a:endParaRPr lang="en-US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4" name="Szövegdoboz 83"/>
            <p:cNvSpPr txBox="1"/>
            <p:nvPr/>
          </p:nvSpPr>
          <p:spPr>
            <a:xfrm rot="16200000">
              <a:off x="3971661" y="4209977"/>
              <a:ext cx="7633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u-HU" sz="1400" dirty="0" smtClean="0"/>
                <a:t>UHI [°C]</a:t>
              </a:r>
              <a:endParaRPr lang="hu-HU" sz="1400" dirty="0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1283"/>
          </a:xfrm>
          <a:solidFill>
            <a:srgbClr val="006699"/>
          </a:solidFill>
        </p:spPr>
        <p:txBody>
          <a:bodyPr>
            <a:normAutofit/>
          </a:bodyPr>
          <a:lstStyle/>
          <a:p>
            <a:pPr marL="357188"/>
            <a:r>
              <a:rPr lang="hu-HU" sz="4800" dirty="0" err="1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Validation</a:t>
            </a:r>
            <a:r>
              <a:rPr lang="hu-HU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, 1999-2000</a:t>
            </a:r>
            <a:endParaRPr lang="hu-HU" sz="4800" dirty="0">
              <a:solidFill>
                <a:schemeClr val="bg1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813958" y="6361629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BD1DFA25-68F5-4553-8410-7C71AE017A40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457948" y="6479494"/>
            <a:ext cx="2057400" cy="365125"/>
          </a:xfrm>
        </p:spPr>
        <p:txBody>
          <a:bodyPr/>
          <a:lstStyle/>
          <a:p>
            <a:fld id="{6D529200-3A88-475E-83E9-F33EBB0718C0}" type="slidenum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8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ekerekített téglalap 62"/>
          <p:cNvSpPr/>
          <p:nvPr/>
        </p:nvSpPr>
        <p:spPr>
          <a:xfrm>
            <a:off x="391886" y="1144390"/>
            <a:ext cx="3537269" cy="5282623"/>
          </a:xfrm>
          <a:prstGeom prst="roundRect">
            <a:avLst>
              <a:gd name="adj" fmla="val 11312"/>
            </a:avLst>
          </a:prstGeom>
          <a:solidFill>
            <a:sysClr val="window" lastClr="FFFFFF"/>
          </a:solidFill>
          <a:ln w="57150" cap="rnd" cmpd="sng" algn="ctr">
            <a:solidFill>
              <a:srgbClr val="99CC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1237" y="1041562"/>
            <a:ext cx="1530350" cy="1325563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74" name="Csoportba foglalás 5"/>
          <p:cNvGrpSpPr>
            <a:grpSpLocks noChangeAspect="1"/>
          </p:cNvGrpSpPr>
          <p:nvPr/>
        </p:nvGrpSpPr>
        <p:grpSpPr bwMode="auto">
          <a:xfrm>
            <a:off x="5709336" y="911786"/>
            <a:ext cx="1659518" cy="1547908"/>
            <a:chOff x="9121511" y="401030"/>
            <a:chExt cx="1929600" cy="1800000"/>
          </a:xfrm>
        </p:grpSpPr>
        <p:pic>
          <p:nvPicPr>
            <p:cNvPr id="79" name="Picture 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21511" y="401030"/>
              <a:ext cx="1929600" cy="180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0" name="Ellipszis 79"/>
            <p:cNvSpPr/>
            <p:nvPr/>
          </p:nvSpPr>
          <p:spPr>
            <a:xfrm>
              <a:off x="9863318" y="1132849"/>
              <a:ext cx="145822" cy="1439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</p:grpSp>
      <p:grpSp>
        <p:nvGrpSpPr>
          <p:cNvPr id="75" name="Csoportba foglalás 8"/>
          <p:cNvGrpSpPr>
            <a:grpSpLocks noChangeAspect="1"/>
          </p:cNvGrpSpPr>
          <p:nvPr/>
        </p:nvGrpSpPr>
        <p:grpSpPr bwMode="auto">
          <a:xfrm>
            <a:off x="7486647" y="939288"/>
            <a:ext cx="1597693" cy="1554557"/>
            <a:chOff x="10956307" y="552561"/>
            <a:chExt cx="1669638" cy="1624716"/>
          </a:xfrm>
        </p:grpSpPr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956307" y="552561"/>
              <a:ext cx="1669638" cy="16247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8" name="Ellipszis 77"/>
            <p:cNvSpPr/>
            <p:nvPr/>
          </p:nvSpPr>
          <p:spPr>
            <a:xfrm>
              <a:off x="11671902" y="842845"/>
              <a:ext cx="142673" cy="1426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</p:grpSp>
      <p:cxnSp>
        <p:nvCxnSpPr>
          <p:cNvPr id="11" name="Egyenes összekötő nyíllal 10"/>
          <p:cNvCxnSpPr/>
          <p:nvPr/>
        </p:nvCxnSpPr>
        <p:spPr>
          <a:xfrm>
            <a:off x="2295666" y="3755980"/>
            <a:ext cx="0" cy="751115"/>
          </a:xfrm>
          <a:prstGeom prst="straightConnector1">
            <a:avLst/>
          </a:prstGeom>
          <a:ln w="28575">
            <a:solidFill>
              <a:srgbClr val="99CC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zövegdoboz 81"/>
          <p:cNvSpPr txBox="1"/>
          <p:nvPr/>
        </p:nvSpPr>
        <p:spPr>
          <a:xfrm>
            <a:off x="5254479" y="3269148"/>
            <a:ext cx="298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Slight</a:t>
            </a:r>
            <a:r>
              <a:rPr lang="hu-H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shift </a:t>
            </a:r>
            <a:r>
              <a:rPr lang="hu-H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in</a:t>
            </a:r>
            <a:r>
              <a:rPr lang="hu-H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diurnal</a:t>
            </a:r>
            <a:r>
              <a:rPr lang="hu-H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cycle</a:t>
            </a:r>
            <a:endParaRPr lang="hu-HU" sz="1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hu-H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Underestimation</a:t>
            </a:r>
            <a:r>
              <a:rPr lang="hu-H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at</a:t>
            </a:r>
            <a:r>
              <a:rPr lang="hu-H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u-H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night</a:t>
            </a:r>
            <a:endParaRPr lang="hu-H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8" t="13176" r="16182" b="9177"/>
          <a:stretch/>
        </p:blipFill>
        <p:spPr>
          <a:xfrm>
            <a:off x="917360" y="1365116"/>
            <a:ext cx="2664961" cy="2498400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t="16585" r="22202" b="15119"/>
          <a:stretch/>
        </p:blipFill>
        <p:spPr>
          <a:xfrm>
            <a:off x="662791" y="1365569"/>
            <a:ext cx="2946006" cy="2497700"/>
          </a:xfrm>
        </p:spPr>
      </p:pic>
      <p:sp>
        <p:nvSpPr>
          <p:cNvPr id="18" name="Szövegdoboz 17"/>
          <p:cNvSpPr txBox="1"/>
          <p:nvPr/>
        </p:nvSpPr>
        <p:spPr>
          <a:xfrm rot="16200000">
            <a:off x="-450118" y="2357433"/>
            <a:ext cx="22218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Temperature-difference</a:t>
            </a:r>
            <a:r>
              <a:rPr lang="hu-HU" sz="1400" dirty="0" smtClean="0"/>
              <a:t> [°C]</a:t>
            </a:r>
            <a:endParaRPr lang="hu-HU" sz="14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101787" y="1447128"/>
            <a:ext cx="42312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u-HU" sz="900" dirty="0" err="1" smtClean="0">
                <a:solidFill>
                  <a:schemeClr val="bg2">
                    <a:lumMod val="25000"/>
                  </a:schemeClr>
                </a:solidFill>
              </a:rPr>
              <a:t>alad</a:t>
            </a:r>
            <a:r>
              <a:rPr lang="hu-HU" sz="900" dirty="0" smtClean="0">
                <a:solidFill>
                  <a:schemeClr val="bg2">
                    <a:lumMod val="25000"/>
                  </a:schemeClr>
                </a:solidFill>
              </a:rPr>
              <a:t>_</a:t>
            </a:r>
            <a:r>
              <a:rPr lang="hu-HU" sz="900" dirty="0" err="1" smtClean="0">
                <a:solidFill>
                  <a:schemeClr val="bg2">
                    <a:lumMod val="25000"/>
                  </a:schemeClr>
                </a:solidFill>
              </a:rPr>
              <a:t>in</a:t>
            </a:r>
            <a:endParaRPr lang="hu-HU" sz="9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u-HU" sz="900" dirty="0" err="1" smtClean="0">
                <a:solidFill>
                  <a:schemeClr val="bg2">
                    <a:lumMod val="25000"/>
                  </a:schemeClr>
                </a:solidFill>
              </a:rPr>
              <a:t>alad</a:t>
            </a:r>
            <a:r>
              <a:rPr lang="hu-HU" sz="900" dirty="0" smtClean="0">
                <a:solidFill>
                  <a:schemeClr val="bg2">
                    <a:lumMod val="25000"/>
                  </a:schemeClr>
                </a:solidFill>
              </a:rPr>
              <a:t>_out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3066391" y="1475105"/>
            <a:ext cx="52646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u-HU" sz="900" dirty="0" err="1" smtClean="0">
                <a:solidFill>
                  <a:schemeClr val="bg2">
                    <a:lumMod val="25000"/>
                  </a:schemeClr>
                </a:solidFill>
              </a:rPr>
              <a:t>surfex</a:t>
            </a:r>
            <a:r>
              <a:rPr lang="hu-HU" sz="900" dirty="0" smtClean="0">
                <a:solidFill>
                  <a:schemeClr val="bg2">
                    <a:lumMod val="25000"/>
                  </a:schemeClr>
                </a:solidFill>
              </a:rPr>
              <a:t>_</a:t>
            </a:r>
            <a:r>
              <a:rPr lang="hu-HU" sz="900" dirty="0" err="1" smtClean="0">
                <a:solidFill>
                  <a:schemeClr val="bg2">
                    <a:lumMod val="25000"/>
                  </a:schemeClr>
                </a:solidFill>
              </a:rPr>
              <a:t>in</a:t>
            </a:r>
            <a:endParaRPr lang="hu-HU" sz="9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u-HU" sz="900" dirty="0" err="1" smtClean="0">
                <a:solidFill>
                  <a:schemeClr val="bg2">
                    <a:lumMod val="25000"/>
                  </a:schemeClr>
                </a:solidFill>
              </a:rPr>
              <a:t>surfex</a:t>
            </a:r>
            <a:r>
              <a:rPr lang="hu-HU" sz="900" dirty="0" smtClean="0">
                <a:solidFill>
                  <a:schemeClr val="bg2">
                    <a:lumMod val="25000"/>
                  </a:schemeClr>
                </a:solidFill>
              </a:rPr>
              <a:t>_out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54348" y="3255213"/>
            <a:ext cx="1663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 smtClean="0">
                <a:solidFill>
                  <a:schemeClr val="accent1">
                    <a:lumMod val="50000"/>
                  </a:schemeClr>
                </a:solidFill>
              </a:rPr>
              <a:t>Temperature</a:t>
            </a:r>
            <a:r>
              <a:rPr lang="hu-H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1600" b="1" dirty="0" err="1" smtClean="0">
                <a:solidFill>
                  <a:schemeClr val="accent1">
                    <a:lumMod val="50000"/>
                  </a:schemeClr>
                </a:solidFill>
              </a:rPr>
              <a:t>bias</a:t>
            </a:r>
            <a:endParaRPr lang="hu-H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649984" y="3821977"/>
            <a:ext cx="3039210" cy="2605036"/>
            <a:chOff x="649984" y="3821977"/>
            <a:chExt cx="3039210" cy="2605036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84" y="3821977"/>
              <a:ext cx="3039210" cy="2605036"/>
            </a:xfrm>
            <a:prstGeom prst="rect">
              <a:avLst/>
            </a:prstGeom>
          </p:spPr>
        </p:pic>
        <p:sp>
          <p:nvSpPr>
            <p:cNvPr id="8" name="Szövegdoboz 7"/>
            <p:cNvSpPr txBox="1"/>
            <p:nvPr/>
          </p:nvSpPr>
          <p:spPr>
            <a:xfrm>
              <a:off x="2932793" y="5811257"/>
              <a:ext cx="503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UHI</a:t>
              </a:r>
              <a:endParaRPr lang="hu-HU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5" name="Szövegdoboz 44"/>
          <p:cNvSpPr txBox="1"/>
          <p:nvPr/>
        </p:nvSpPr>
        <p:spPr>
          <a:xfrm>
            <a:off x="2397439" y="1475104"/>
            <a:ext cx="42312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u-HU" sz="900" dirty="0" err="1" smtClean="0">
                <a:solidFill>
                  <a:schemeClr val="bg2">
                    <a:lumMod val="25000"/>
                  </a:schemeClr>
                </a:solidFill>
              </a:rPr>
              <a:t>alad</a:t>
            </a:r>
            <a:r>
              <a:rPr lang="hu-HU" sz="900" dirty="0" smtClean="0">
                <a:solidFill>
                  <a:schemeClr val="bg2">
                    <a:lumMod val="25000"/>
                  </a:schemeClr>
                </a:solidFill>
              </a:rPr>
              <a:t>_</a:t>
            </a:r>
            <a:r>
              <a:rPr lang="hu-HU" sz="900" dirty="0" err="1" smtClean="0">
                <a:solidFill>
                  <a:schemeClr val="bg2">
                    <a:lumMod val="25000"/>
                  </a:schemeClr>
                </a:solidFill>
              </a:rPr>
              <a:t>in</a:t>
            </a:r>
            <a:endParaRPr lang="hu-HU" sz="9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u-HU" sz="900" dirty="0" err="1" smtClean="0">
                <a:solidFill>
                  <a:schemeClr val="bg2">
                    <a:lumMod val="25000"/>
                  </a:schemeClr>
                </a:solidFill>
              </a:rPr>
              <a:t>alad</a:t>
            </a:r>
            <a:r>
              <a:rPr lang="hu-HU" sz="900" dirty="0" smtClean="0">
                <a:solidFill>
                  <a:schemeClr val="bg2">
                    <a:lumMod val="25000"/>
                  </a:schemeClr>
                </a:solidFill>
              </a:rPr>
              <a:t>_out</a:t>
            </a:r>
            <a:endParaRPr lang="en-US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3" name="Szövegdoboz 82"/>
          <p:cNvSpPr txBox="1"/>
          <p:nvPr/>
        </p:nvSpPr>
        <p:spPr>
          <a:xfrm rot="16200000">
            <a:off x="-35060" y="4854764"/>
            <a:ext cx="14506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UHI-intensity</a:t>
            </a:r>
            <a:r>
              <a:rPr lang="hu-HU" sz="1400" dirty="0" smtClean="0"/>
              <a:t> [°C]</a:t>
            </a: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153676" y="4016535"/>
            <a:ext cx="64912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u-HU" sz="1000" dirty="0" err="1" smtClean="0">
                <a:solidFill>
                  <a:schemeClr val="bg2">
                    <a:lumMod val="25000"/>
                  </a:schemeClr>
                </a:solidFill>
              </a:rPr>
              <a:t>observation</a:t>
            </a:r>
            <a:endParaRPr lang="en-US" sz="1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000" dirty="0" err="1" smtClean="0">
                <a:solidFill>
                  <a:schemeClr val="bg2">
                    <a:lumMod val="25000"/>
                  </a:schemeClr>
                </a:solidFill>
              </a:rPr>
              <a:t>surfex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dirty="0" smtClean="0">
                <a:solidFill>
                  <a:schemeClr val="tx2">
                    <a:lumMod val="75000"/>
                  </a:schemeClr>
                </a:solidFill>
              </a:rPr>
              <a:t>SURFEX </a:t>
            </a:r>
            <a:r>
              <a:rPr lang="hu-HU" sz="1200" dirty="0" err="1" smtClean="0">
                <a:solidFill>
                  <a:schemeClr val="tx2">
                    <a:lumMod val="75000"/>
                  </a:schemeClr>
                </a:solidFill>
              </a:rPr>
              <a:t>User</a:t>
            </a:r>
            <a:r>
              <a:rPr lang="hu-HU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1200" dirty="0" err="1" smtClean="0">
                <a:solidFill>
                  <a:schemeClr val="tx2">
                    <a:lumMod val="75000"/>
                  </a:schemeClr>
                </a:solidFill>
              </a:rPr>
              <a:t>Workshop</a:t>
            </a:r>
            <a:r>
              <a:rPr lang="hu-HU" sz="1200" dirty="0" smtClean="0">
                <a:solidFill>
                  <a:schemeClr val="tx2">
                    <a:lumMod val="75000"/>
                  </a:schemeClr>
                </a:solidFill>
              </a:rPr>
              <a:t>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1442311" y="936327"/>
            <a:ext cx="14904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Annual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hu-HU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cycle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1036238" y="5514346"/>
            <a:ext cx="215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SURFEX </a:t>
            </a:r>
            <a:r>
              <a:rPr lang="hu-HU" sz="12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may</a:t>
            </a:r>
            <a:r>
              <a:rPr lang="hu-HU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u-HU" sz="12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correct</a:t>
            </a:r>
            <a:r>
              <a:rPr lang="hu-HU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ALADIN </a:t>
            </a:r>
            <a:r>
              <a:rPr lang="hu-HU" sz="12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biases</a:t>
            </a:r>
            <a:r>
              <a:rPr lang="hu-HU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u-HU" sz="1200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hu-HU" sz="1200" dirty="0" err="1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relatively</a:t>
            </a:r>
            <a:r>
              <a:rPr lang="hu-HU" sz="1200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hu-HU" sz="1200" dirty="0" err="1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good</a:t>
            </a:r>
            <a:r>
              <a:rPr lang="hu-HU" sz="1200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UHI</a:t>
            </a:r>
            <a:endParaRPr lang="hu-HU" sz="1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2" grpId="0"/>
      <p:bldP spid="36" grpId="0" animBg="1"/>
      <p:bldP spid="45" grpId="0" animBg="1"/>
      <p:bldP spid="83" grpId="0" animBg="1"/>
      <p:bldP spid="4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628650" y="4305300"/>
            <a:ext cx="5829298" cy="495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2813958" y="6361629"/>
            <a:ext cx="441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8650" y="6479496"/>
            <a:ext cx="2057400" cy="365125"/>
          </a:xfrm>
        </p:spPr>
        <p:txBody>
          <a:bodyPr/>
          <a:lstStyle/>
          <a:p>
            <a:fld id="{07A32507-F160-4EC1-9527-056FC263B509}" type="datetime1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2017.02.24.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>
          <a:xfrm>
            <a:off x="6457948" y="6479494"/>
            <a:ext cx="2057400" cy="365125"/>
          </a:xfrm>
        </p:spPr>
        <p:txBody>
          <a:bodyPr/>
          <a:lstStyle/>
          <a:p>
            <a:fld id="{6D529200-3A88-475E-83E9-F33EBB0718C0}" type="slidenum"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9</a:t>
            </a:fld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0" y="6478588"/>
            <a:ext cx="9144000" cy="0"/>
          </a:xfrm>
          <a:prstGeom prst="line">
            <a:avLst/>
          </a:prstGeom>
          <a:ln w="190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28949" y="6479495"/>
            <a:ext cx="3086100" cy="365125"/>
          </a:xfrm>
        </p:spPr>
        <p:txBody>
          <a:bodyPr/>
          <a:lstStyle/>
          <a:p>
            <a:r>
              <a:rPr lang="hu-HU" sz="1200" smtClean="0">
                <a:solidFill>
                  <a:schemeClr val="tx2">
                    <a:lumMod val="75000"/>
                  </a:schemeClr>
                </a:solidFill>
              </a:rPr>
              <a:t>SURFEX User Workshop, Toulouse</a:t>
            </a:r>
            <a:endParaRPr lang="hu-H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Cím 1"/>
          <p:cNvSpPr txBox="1">
            <a:spLocks/>
          </p:cNvSpPr>
          <p:nvPr/>
        </p:nvSpPr>
        <p:spPr>
          <a:xfrm>
            <a:off x="-1" y="-154732"/>
            <a:ext cx="9144000" cy="921600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/>
            <a:r>
              <a:rPr lang="en-US" sz="4800" dirty="0" smtClean="0">
                <a:solidFill>
                  <a:schemeClr val="bg1"/>
                </a:solidFill>
                <a:latin typeface="Tw Cen MT Condensed Extra Bold" panose="020B0803020202020204" pitchFamily="34" charset="-18"/>
                <a:cs typeface="Arial" panose="020B0604020202020204" pitchFamily="34" charset="0"/>
              </a:rPr>
              <a:t>Sensitivity test</a:t>
            </a:r>
            <a:endParaRPr lang="en-US" sz="4800" dirty="0">
              <a:solidFill>
                <a:schemeClr val="bg1"/>
              </a:solidFill>
              <a:latin typeface="Tw Cen MT Condensed Extra Bold" panose="020B0803020202020204" pitchFamily="34" charset="-18"/>
              <a:cs typeface="Arial" panose="020B0604020202020204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22851" y="1800403"/>
            <a:ext cx="82982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rgbClr val="006699"/>
                </a:solidFill>
                <a:sym typeface="Wingdings" panose="05000000000000000000" pitchFamily="2" charset="2"/>
              </a:rPr>
              <a:t>Goals:</a:t>
            </a:r>
            <a:r>
              <a:rPr lang="en-GB" sz="2400" dirty="0" smtClean="0">
                <a:sym typeface="Wingdings" panose="05000000000000000000" pitchFamily="2" charset="2"/>
              </a:rPr>
              <a:t> </a:t>
            </a:r>
          </a:p>
          <a:p>
            <a:pPr marL="620713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Understand model behaviour</a:t>
            </a:r>
            <a:endParaRPr lang="hu-HU" sz="240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620713" indent="-342900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F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ind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the most sensitive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settings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 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possibly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improve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SURFEX</a:t>
            </a:r>
            <a:endParaRPr lang="en-US" sz="24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hu-HU" sz="2400" dirty="0" smtClean="0">
                <a:sym typeface="Wingdings" panose="05000000000000000000" pitchFamily="2" charset="2"/>
              </a:rPr>
              <a:t> </a:t>
            </a:r>
          </a:p>
          <a:p>
            <a:endParaRPr lang="hu-HU" sz="2400" dirty="0" smtClean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hu-HU" sz="2400" dirty="0" smtClean="0">
                <a:solidFill>
                  <a:srgbClr val="006699"/>
                </a:solidFill>
                <a:sym typeface="Wingdings" panose="05000000000000000000" pitchFamily="2" charset="2"/>
              </a:rPr>
              <a:t>F</a:t>
            </a:r>
            <a:r>
              <a:rPr lang="en-US" sz="2400" dirty="0" err="1" smtClean="0">
                <a:solidFill>
                  <a:srgbClr val="006699"/>
                </a:solidFill>
                <a:sym typeface="Wingdings" panose="05000000000000000000" pitchFamily="2" charset="2"/>
              </a:rPr>
              <a:t>ocus</a:t>
            </a:r>
            <a:r>
              <a:rPr lang="en-US" sz="2400" dirty="0" smtClean="0">
                <a:solidFill>
                  <a:srgbClr val="006699"/>
                </a:solidFill>
                <a:sym typeface="Wingdings" panose="05000000000000000000" pitchFamily="2" charset="2"/>
              </a:rPr>
              <a:t> on</a:t>
            </a:r>
            <a:r>
              <a:rPr lang="hu-HU" sz="2400" dirty="0" smtClean="0">
                <a:solidFill>
                  <a:srgbClr val="006699"/>
                </a:solidFill>
                <a:sym typeface="Wingdings" panose="05000000000000000000" pitchFamily="2" charset="2"/>
              </a:rPr>
              <a:t>: </a:t>
            </a:r>
          </a:p>
          <a:p>
            <a:pPr marL="622300" indent="-355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oupling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strategy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of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atmospheric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forcings</a:t>
            </a:r>
            <a:endParaRPr lang="hu-HU" sz="240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622300" indent="-355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SURFEX 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settings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622300" indent="-3556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Land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surface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information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6457948" y="4086940"/>
            <a:ext cx="577852" cy="43882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endCxn id="16" idx="1"/>
          </p:cNvCxnSpPr>
          <p:nvPr/>
        </p:nvCxnSpPr>
        <p:spPr>
          <a:xfrm>
            <a:off x="6457948" y="4617877"/>
            <a:ext cx="497897" cy="38971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7048500" y="3738843"/>
            <a:ext cx="1685347" cy="715089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forcing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update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955845" y="4803282"/>
            <a:ext cx="1866900" cy="408623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Height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forcing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6504</TotalTime>
  <Words>793</Words>
  <Application>Microsoft Office PowerPoint</Application>
  <PresentationFormat>Diavetítés a képernyőre (4:3 oldalarány)</PresentationFormat>
  <Paragraphs>239</Paragraphs>
  <Slides>15</Slides>
  <Notes>15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6" baseType="lpstr">
      <vt:lpstr>Arial</vt:lpstr>
      <vt:lpstr>Bradley Hand ITC</vt:lpstr>
      <vt:lpstr>Calibri</vt:lpstr>
      <vt:lpstr>Calibri Light</vt:lpstr>
      <vt:lpstr>Cambria Math</vt:lpstr>
      <vt:lpstr>Century Gothic</vt:lpstr>
      <vt:lpstr>Comic Sans MS</vt:lpstr>
      <vt:lpstr>Tw Cen MT Condensed Extra Bold</vt:lpstr>
      <vt:lpstr>Wingdings</vt:lpstr>
      <vt:lpstr>Office-téma</vt:lpstr>
      <vt:lpstr>Equation</vt:lpstr>
      <vt:lpstr>Using SURFEX to investigate urban climate in hungarian cities</vt:lpstr>
      <vt:lpstr>Outline</vt:lpstr>
      <vt:lpstr>PowerPoint bemutató</vt:lpstr>
      <vt:lpstr>PowerPoint bemutató</vt:lpstr>
      <vt:lpstr>PowerPoint bemutató</vt:lpstr>
      <vt:lpstr>PowerPoint bemutató</vt:lpstr>
      <vt:lpstr>Results</vt:lpstr>
      <vt:lpstr>Validation, 1999-2000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Thank you very much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városi éghajlatváltozás becslése a SURFEX/TEB dinamikus felszíni modell segítségével</dc:title>
  <dc:creator>Zsebeházi Gabriella</dc:creator>
  <cp:lastModifiedBy>Zsebeházi Gabriella</cp:lastModifiedBy>
  <cp:revision>257</cp:revision>
  <dcterms:created xsi:type="dcterms:W3CDTF">2016-06-14T09:13:42Z</dcterms:created>
  <dcterms:modified xsi:type="dcterms:W3CDTF">2017-02-24T11:58:19Z</dcterms:modified>
</cp:coreProperties>
</file>