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2" r:id="rId5"/>
    <p:sldId id="271" r:id="rId6"/>
    <p:sldId id="285" r:id="rId7"/>
    <p:sldId id="284" r:id="rId8"/>
    <p:sldId id="263" r:id="rId9"/>
    <p:sldId id="266" r:id="rId10"/>
    <p:sldId id="267" r:id="rId11"/>
    <p:sldId id="280" r:id="rId12"/>
    <p:sldId id="262" r:id="rId13"/>
    <p:sldId id="279" r:id="rId14"/>
    <p:sldId id="259" r:id="rId15"/>
    <p:sldId id="265" r:id="rId16"/>
    <p:sldId id="281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6B"/>
    <a:srgbClr val="A9DA74"/>
    <a:srgbClr val="009999"/>
    <a:srgbClr val="0000FF"/>
    <a:srgbClr val="3399FF"/>
    <a:srgbClr val="66FFFF"/>
    <a:srgbClr val="D68670"/>
    <a:srgbClr val="B2C1CE"/>
    <a:srgbClr val="3A31E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5" autoAdjust="0"/>
  </p:normalViewPr>
  <p:slideViewPr>
    <p:cSldViewPr>
      <p:cViewPr>
        <p:scale>
          <a:sx n="90" d="100"/>
          <a:sy n="90" d="100"/>
        </p:scale>
        <p:origin x="-732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Public\Documents\Suivi_These\TEB-HYDRO\Test_teneur_ea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400"/>
              <a:t>Evolution of the water content in the different compartments</a:t>
            </a:r>
          </a:p>
        </c:rich>
      </c:tx>
      <c:layout>
        <c:manualLayout>
          <c:xMode val="edge"/>
          <c:yMode val="edge"/>
          <c:x val="0.1329140013460271"/>
          <c:y val="2.345148397460414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15831253272485"/>
          <c:y val="0.2549886993292505"/>
          <c:w val="0.60419000906629039"/>
          <c:h val="0.5308599445902595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'22092016'!$K$9:$L$9</c:f>
              <c:strCache>
                <c:ptCount val="1"/>
                <c:pt idx="0">
                  <c:v>WGgarden</c:v>
                </c:pt>
              </c:strCache>
            </c:strRef>
          </c:tx>
          <c:spPr>
            <a:ln>
              <a:solidFill>
                <a:srgbClr val="009999"/>
              </a:solidFill>
            </a:ln>
          </c:spPr>
          <c:marker>
            <c:symbol val="none"/>
          </c:marker>
          <c:xVal>
            <c:numRef>
              <c:f>'22092016'!$J$10:$J$26</c:f>
              <c:numCache>
                <c:formatCode>General</c:formatCode>
                <c:ptCount val="17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900</c:v>
                </c:pt>
                <c:pt idx="4">
                  <c:v>1200</c:v>
                </c:pt>
                <c:pt idx="5">
                  <c:v>1500</c:v>
                </c:pt>
                <c:pt idx="6">
                  <c:v>1800</c:v>
                </c:pt>
                <c:pt idx="7">
                  <c:v>2100</c:v>
                </c:pt>
                <c:pt idx="8">
                  <c:v>2400</c:v>
                </c:pt>
                <c:pt idx="9">
                  <c:v>2700</c:v>
                </c:pt>
                <c:pt idx="10">
                  <c:v>3000</c:v>
                </c:pt>
                <c:pt idx="11">
                  <c:v>3300</c:v>
                </c:pt>
                <c:pt idx="12">
                  <c:v>3600</c:v>
                </c:pt>
                <c:pt idx="13">
                  <c:v>3900</c:v>
                </c:pt>
                <c:pt idx="14">
                  <c:v>4200</c:v>
                </c:pt>
                <c:pt idx="15">
                  <c:v>4500</c:v>
                </c:pt>
                <c:pt idx="16">
                  <c:v>4800</c:v>
                </c:pt>
              </c:numCache>
            </c:numRef>
          </c:xVal>
          <c:yVal>
            <c:numRef>
              <c:f>'22092016'!$K$11:$K$26</c:f>
              <c:numCache>
                <c:formatCode>General</c:formatCode>
                <c:ptCount val="16"/>
                <c:pt idx="0">
                  <c:v>0.32</c:v>
                </c:pt>
                <c:pt idx="1">
                  <c:v>0.31978576870175718</c:v>
                </c:pt>
                <c:pt idx="2">
                  <c:v>0.31941592640376526</c:v>
                </c:pt>
                <c:pt idx="3">
                  <c:v>0.31904736605352746</c:v>
                </c:pt>
                <c:pt idx="4">
                  <c:v>0.31868008320755514</c:v>
                </c:pt>
                <c:pt idx="5">
                  <c:v>0.31831407343776169</c:v>
                </c:pt>
                <c:pt idx="6">
                  <c:v>0.31794933233140915</c:v>
                </c:pt>
                <c:pt idx="7">
                  <c:v>0.317585855491055</c:v>
                </c:pt>
                <c:pt idx="8">
                  <c:v>0.31722363853449914</c:v>
                </c:pt>
                <c:pt idx="9">
                  <c:v>0.31686267709473104</c:v>
                </c:pt>
                <c:pt idx="10">
                  <c:v>0.31650296681987711</c:v>
                </c:pt>
                <c:pt idx="11">
                  <c:v>0.31614450337314826</c:v>
                </c:pt>
                <c:pt idx="12">
                  <c:v>0.31578728243278753</c:v>
                </c:pt>
                <c:pt idx="13">
                  <c:v>0.31543129969201811</c:v>
                </c:pt>
                <c:pt idx="14">
                  <c:v>0.31507655085899122</c:v>
                </c:pt>
                <c:pt idx="15">
                  <c:v>0.31472303165673465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'22092016'!$P$9:$Q$9</c:f>
              <c:strCache>
                <c:ptCount val="1"/>
                <c:pt idx="0">
                  <c:v>WGbuilding</c:v>
                </c:pt>
              </c:strCache>
            </c:strRef>
          </c:tx>
          <c:spPr>
            <a:ln>
              <a:solidFill>
                <a:srgbClr val="1609C5"/>
              </a:solidFill>
            </a:ln>
          </c:spPr>
          <c:marker>
            <c:symbol val="none"/>
          </c:marker>
          <c:xVal>
            <c:numRef>
              <c:f>'22092016'!$J$10:$J$26</c:f>
              <c:numCache>
                <c:formatCode>General</c:formatCode>
                <c:ptCount val="17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900</c:v>
                </c:pt>
                <c:pt idx="4">
                  <c:v>1200</c:v>
                </c:pt>
                <c:pt idx="5">
                  <c:v>1500</c:v>
                </c:pt>
                <c:pt idx="6">
                  <c:v>1800</c:v>
                </c:pt>
                <c:pt idx="7">
                  <c:v>2100</c:v>
                </c:pt>
                <c:pt idx="8">
                  <c:v>2400</c:v>
                </c:pt>
                <c:pt idx="9">
                  <c:v>2700</c:v>
                </c:pt>
                <c:pt idx="10">
                  <c:v>3000</c:v>
                </c:pt>
                <c:pt idx="11">
                  <c:v>3300</c:v>
                </c:pt>
                <c:pt idx="12">
                  <c:v>3600</c:v>
                </c:pt>
                <c:pt idx="13">
                  <c:v>3900</c:v>
                </c:pt>
                <c:pt idx="14">
                  <c:v>4200</c:v>
                </c:pt>
                <c:pt idx="15">
                  <c:v>4500</c:v>
                </c:pt>
                <c:pt idx="16">
                  <c:v>4800</c:v>
                </c:pt>
              </c:numCache>
            </c:numRef>
          </c:xVal>
          <c:yVal>
            <c:numRef>
              <c:f>'22092016'!$P$11:$P$26</c:f>
              <c:numCache>
                <c:formatCode>General</c:formatCode>
                <c:ptCount val="16"/>
                <c:pt idx="0">
                  <c:v>0.02</c:v>
                </c:pt>
                <c:pt idx="1">
                  <c:v>2.0668976798718763E-2</c:v>
                </c:pt>
                <c:pt idx="2">
                  <c:v>2.1335933432801074E-2</c:v>
                </c:pt>
                <c:pt idx="3">
                  <c:v>2.2000578261111597E-2</c:v>
                </c:pt>
                <c:pt idx="4">
                  <c:v>2.2662919296833894E-2</c:v>
                </c:pt>
                <c:pt idx="5">
                  <c:v>2.3322964525376216E-2</c:v>
                </c:pt>
                <c:pt idx="6">
                  <c:v>2.3980721904467761E-2</c:v>
                </c:pt>
                <c:pt idx="7">
                  <c:v>2.4636199364254652E-2</c:v>
                </c:pt>
                <c:pt idx="8">
                  <c:v>2.5289404807395527E-2</c:v>
                </c:pt>
                <c:pt idx="9">
                  <c:v>2.5940346109156825E-2</c:v>
                </c:pt>
                <c:pt idx="10">
                  <c:v>2.6589031117507711E-2</c:v>
                </c:pt>
                <c:pt idx="11">
                  <c:v>2.7235467653214745E-2</c:v>
                </c:pt>
                <c:pt idx="12">
                  <c:v>2.787966350993612E-2</c:v>
                </c:pt>
                <c:pt idx="13">
                  <c:v>2.8521626454315663E-2</c:v>
                </c:pt>
                <c:pt idx="14">
                  <c:v>2.9161364226076403E-2</c:v>
                </c:pt>
                <c:pt idx="15">
                  <c:v>2.9798884538113968E-2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'22092016'!$U$9:$V$9</c:f>
              <c:strCache>
                <c:ptCount val="1"/>
                <c:pt idx="0">
                  <c:v>WGroad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'22092016'!$J$10:$J$26</c:f>
              <c:numCache>
                <c:formatCode>General</c:formatCode>
                <c:ptCount val="17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900</c:v>
                </c:pt>
                <c:pt idx="4">
                  <c:v>1200</c:v>
                </c:pt>
                <c:pt idx="5">
                  <c:v>1500</c:v>
                </c:pt>
                <c:pt idx="6">
                  <c:v>1800</c:v>
                </c:pt>
                <c:pt idx="7">
                  <c:v>2100</c:v>
                </c:pt>
                <c:pt idx="8">
                  <c:v>2400</c:v>
                </c:pt>
                <c:pt idx="9">
                  <c:v>2700</c:v>
                </c:pt>
                <c:pt idx="10">
                  <c:v>3000</c:v>
                </c:pt>
                <c:pt idx="11">
                  <c:v>3300</c:v>
                </c:pt>
                <c:pt idx="12">
                  <c:v>3600</c:v>
                </c:pt>
                <c:pt idx="13">
                  <c:v>3900</c:v>
                </c:pt>
                <c:pt idx="14">
                  <c:v>4200</c:v>
                </c:pt>
                <c:pt idx="15">
                  <c:v>4500</c:v>
                </c:pt>
                <c:pt idx="16">
                  <c:v>4800</c:v>
                </c:pt>
              </c:numCache>
            </c:numRef>
          </c:xVal>
          <c:yVal>
            <c:numRef>
              <c:f>'22092016'!$U$11:$U$26</c:f>
              <c:numCache>
                <c:formatCode>General</c:formatCode>
                <c:ptCount val="16"/>
                <c:pt idx="0">
                  <c:v>0.12</c:v>
                </c:pt>
                <c:pt idx="1">
                  <c:v>0.12032235669575567</c:v>
                </c:pt>
                <c:pt idx="2">
                  <c:v>0.12064389468183266</c:v>
                </c:pt>
                <c:pt idx="3">
                  <c:v>0.12096431815261124</c:v>
                </c:pt>
                <c:pt idx="4">
                  <c:v>0.12128363097122549</c:v>
                </c:pt>
                <c:pt idx="5">
                  <c:v>0.1216018369874191</c:v>
                </c:pt>
                <c:pt idx="6">
                  <c:v>0.12191894003759172</c:v>
                </c:pt>
                <c:pt idx="7">
                  <c:v>0.12223494394484535</c:v>
                </c:pt>
                <c:pt idx="8">
                  <c:v>0.12254985251903029</c:v>
                </c:pt>
                <c:pt idx="9">
                  <c:v>0.12286366955679115</c:v>
                </c:pt>
                <c:pt idx="10">
                  <c:v>0.12317639884161261</c:v>
                </c:pt>
                <c:pt idx="11">
                  <c:v>0.12348804414386502</c:v>
                </c:pt>
                <c:pt idx="12">
                  <c:v>0.12379860922084988</c:v>
                </c:pt>
                <c:pt idx="13">
                  <c:v>0.12410809781684513</c:v>
                </c:pt>
                <c:pt idx="14">
                  <c:v>0.12441651366315029</c:v>
                </c:pt>
                <c:pt idx="15">
                  <c:v>0.12472386047813143</c:v>
                </c:pt>
              </c:numCache>
            </c:numRef>
          </c:yVal>
          <c:smooth val="1"/>
        </c:ser>
        <c:ser>
          <c:idx val="3"/>
          <c:order val="3"/>
          <c:tx>
            <c:strRef>
              <c:f>'22092016'!$Z$10</c:f>
              <c:strCache>
                <c:ptCount val="1"/>
                <c:pt idx="0">
                  <c:v>WGmoy</c:v>
                </c:pt>
              </c:strCache>
            </c:strRef>
          </c:tx>
          <c:spPr>
            <a:ln>
              <a:solidFill>
                <a:srgbClr val="63DAE7"/>
              </a:solidFill>
              <a:prstDash val="dash"/>
            </a:ln>
          </c:spPr>
          <c:marker>
            <c:symbol val="none"/>
          </c:marker>
          <c:xVal>
            <c:numRef>
              <c:f>'22092016'!$J$10:$J$26</c:f>
              <c:numCache>
                <c:formatCode>General</c:formatCode>
                <c:ptCount val="17"/>
                <c:pt idx="0">
                  <c:v>0</c:v>
                </c:pt>
                <c:pt idx="1">
                  <c:v>300</c:v>
                </c:pt>
                <c:pt idx="2">
                  <c:v>600</c:v>
                </c:pt>
                <c:pt idx="3">
                  <c:v>900</c:v>
                </c:pt>
                <c:pt idx="4">
                  <c:v>1200</c:v>
                </c:pt>
                <c:pt idx="5">
                  <c:v>1500</c:v>
                </c:pt>
                <c:pt idx="6">
                  <c:v>1800</c:v>
                </c:pt>
                <c:pt idx="7">
                  <c:v>2100</c:v>
                </c:pt>
                <c:pt idx="8">
                  <c:v>2400</c:v>
                </c:pt>
                <c:pt idx="9">
                  <c:v>2700</c:v>
                </c:pt>
                <c:pt idx="10">
                  <c:v>3000</c:v>
                </c:pt>
                <c:pt idx="11">
                  <c:v>3300</c:v>
                </c:pt>
                <c:pt idx="12">
                  <c:v>3600</c:v>
                </c:pt>
                <c:pt idx="13">
                  <c:v>3900</c:v>
                </c:pt>
                <c:pt idx="14">
                  <c:v>4200</c:v>
                </c:pt>
                <c:pt idx="15">
                  <c:v>4500</c:v>
                </c:pt>
                <c:pt idx="16">
                  <c:v>4800</c:v>
                </c:pt>
              </c:numCache>
            </c:numRef>
          </c:xVal>
          <c:yVal>
            <c:numRef>
              <c:f>'22092016'!$Z$11:$Z$26</c:f>
              <c:numCache>
                <c:formatCode>General</c:formatCode>
                <c:ptCount val="16"/>
                <c:pt idx="0">
                  <c:v>0.21300000000000002</c:v>
                </c:pt>
                <c:pt idx="1">
                  <c:v>0.21308615871656023</c:v>
                </c:pt>
                <c:pt idx="2">
                  <c:v>0.21308615871656023</c:v>
                </c:pt>
                <c:pt idx="3">
                  <c:v>0.21308615871656025</c:v>
                </c:pt>
                <c:pt idx="4">
                  <c:v>0.21308615871656023</c:v>
                </c:pt>
                <c:pt idx="5">
                  <c:v>0.21308615871656025</c:v>
                </c:pt>
                <c:pt idx="6">
                  <c:v>0.21308615871656025</c:v>
                </c:pt>
                <c:pt idx="7">
                  <c:v>0.21308615871656025</c:v>
                </c:pt>
                <c:pt idx="8">
                  <c:v>0.21308615871656028</c:v>
                </c:pt>
                <c:pt idx="9">
                  <c:v>0.21308615871656028</c:v>
                </c:pt>
                <c:pt idx="10">
                  <c:v>0.21308615871656028</c:v>
                </c:pt>
                <c:pt idx="11">
                  <c:v>0.21308615871656028</c:v>
                </c:pt>
                <c:pt idx="12">
                  <c:v>0.21308615871656028</c:v>
                </c:pt>
                <c:pt idx="13">
                  <c:v>0.21308615871656028</c:v>
                </c:pt>
                <c:pt idx="14">
                  <c:v>0.21308615871656025</c:v>
                </c:pt>
                <c:pt idx="15">
                  <c:v>0.21308615871656028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476992"/>
        <c:axId val="183478912"/>
      </c:scatterChart>
      <c:valAx>
        <c:axId val="183476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fr-FR"/>
                  <a:t>Time [sec]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3478912"/>
        <c:crosses val="autoZero"/>
        <c:crossBetween val="midCat"/>
      </c:valAx>
      <c:valAx>
        <c:axId val="1834789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Water content [m3/m3]</a:t>
                </a:r>
              </a:p>
            </c:rich>
          </c:tx>
          <c:layout>
            <c:manualLayout>
              <c:xMode val="edge"/>
              <c:yMode val="edge"/>
              <c:x val="2.7509726421186043E-3"/>
              <c:y val="0.1821287194982023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83476992"/>
        <c:crosses val="autoZero"/>
        <c:crossBetween val="midCat"/>
      </c:valAx>
      <c:spPr>
        <a:ln>
          <a:solidFill>
            <a:srgbClr val="009999"/>
          </a:solidFill>
        </a:ln>
      </c:spPr>
    </c:plotArea>
    <c:legend>
      <c:legendPos val="r"/>
      <c:layout>
        <c:manualLayout>
          <c:xMode val="edge"/>
          <c:yMode val="edge"/>
          <c:x val="0.76254882164144677"/>
          <c:y val="0.27792348734031974"/>
          <c:w val="0.23470020571643452"/>
          <c:h val="0.43917425227568269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732340-6492-4873-ACF7-5237872875F8}" type="doc">
      <dgm:prSet loTypeId="urn:microsoft.com/office/officeart/2009/3/layout/DescendingProcess" loCatId="process" qsTypeId="urn:microsoft.com/office/officeart/2005/8/quickstyle/simple4" qsCatId="simple" csTypeId="urn:microsoft.com/office/officeart/2005/8/colors/accent3_1" csCatId="accent3" phldr="1"/>
      <dgm:spPr/>
      <dgm:t>
        <a:bodyPr/>
        <a:lstStyle/>
        <a:p>
          <a:endParaRPr lang="fr-FR"/>
        </a:p>
      </dgm:t>
    </dgm:pt>
    <dgm:pt modelId="{D8317121-AF2A-44A0-8C08-EFC3BDE4B9DB}">
      <dgm:prSet phldrT="[Texte]" custT="1"/>
      <dgm:spPr>
        <a:noFill/>
      </dgm:spPr>
      <dgm:t>
        <a:bodyPr/>
        <a:lstStyle/>
        <a:p>
          <a:r>
            <a:rPr lang="en-GB" sz="2400" noProof="0" dirty="0" smtClean="0">
              <a:solidFill>
                <a:schemeClr val="bg1">
                  <a:lumMod val="50000"/>
                </a:schemeClr>
              </a:solidFill>
            </a:rPr>
            <a:t>hydrologic/microclimate modelling</a:t>
          </a:r>
          <a:endParaRPr lang="en-GB" sz="2400" noProof="0" dirty="0">
            <a:solidFill>
              <a:schemeClr val="bg1">
                <a:lumMod val="50000"/>
              </a:schemeClr>
            </a:solidFill>
          </a:endParaRPr>
        </a:p>
      </dgm:t>
    </dgm:pt>
    <dgm:pt modelId="{9FC739B9-AF28-444D-BF54-F62DC528668B}" type="parTrans" cxnId="{A1AF9782-D978-40CD-AE09-516ADAF0F2E3}">
      <dgm:prSet/>
      <dgm:spPr/>
      <dgm:t>
        <a:bodyPr/>
        <a:lstStyle/>
        <a:p>
          <a:endParaRPr lang="fr-FR"/>
        </a:p>
      </dgm:t>
    </dgm:pt>
    <dgm:pt modelId="{9EEA2354-2707-413B-B428-752ABB951839}" type="sibTrans" cxnId="{A1AF9782-D978-40CD-AE09-516ADAF0F2E3}">
      <dgm:prSet/>
      <dgm:spPr/>
      <dgm:t>
        <a:bodyPr/>
        <a:lstStyle/>
        <a:p>
          <a:endParaRPr lang="fr-FR"/>
        </a:p>
      </dgm:t>
    </dgm:pt>
    <dgm:pt modelId="{F66836C4-1696-44BA-AAEA-E96DA825B20B}">
      <dgm:prSet phldrT="[Texte]" phldr="1"/>
      <dgm:spPr/>
      <dgm:t>
        <a:bodyPr/>
        <a:lstStyle/>
        <a:p>
          <a:endParaRPr lang="fr-FR" dirty="0"/>
        </a:p>
      </dgm:t>
    </dgm:pt>
    <dgm:pt modelId="{74C15317-D78C-49A3-A20D-F5F42D6D85EE}" type="sibTrans" cxnId="{42ADB3A3-293C-440D-BF6E-FB2F1341DE8F}">
      <dgm:prSet/>
      <dgm:spPr/>
      <dgm:t>
        <a:bodyPr/>
        <a:lstStyle/>
        <a:p>
          <a:endParaRPr lang="fr-FR"/>
        </a:p>
      </dgm:t>
    </dgm:pt>
    <dgm:pt modelId="{7D6BD199-C13C-4A11-BFDD-B24BFC7AB4D0}" type="parTrans" cxnId="{42ADB3A3-293C-440D-BF6E-FB2F1341DE8F}">
      <dgm:prSet/>
      <dgm:spPr/>
      <dgm:t>
        <a:bodyPr/>
        <a:lstStyle/>
        <a:p>
          <a:endParaRPr lang="fr-FR"/>
        </a:p>
      </dgm:t>
    </dgm:pt>
    <dgm:pt modelId="{A841A770-9F87-41CC-AE24-9C95E3D70C9F}" type="pres">
      <dgm:prSet presAssocID="{A2732340-6492-4873-ACF7-5237872875F8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fr-FR"/>
        </a:p>
      </dgm:t>
    </dgm:pt>
    <dgm:pt modelId="{F4D7BADD-FD56-469D-9D27-BD467CA544A1}" type="pres">
      <dgm:prSet presAssocID="{A2732340-6492-4873-ACF7-5237872875F8}" presName="arrowNode" presStyleLbl="node1" presStyleIdx="0" presStyleCnt="1" custAng="20731762" custLinFactNeighborX="10868" custLinFactNeighborY="-7158"/>
      <dgm:spPr>
        <a:solidFill>
          <a:srgbClr val="CC0000"/>
        </a:solidFill>
      </dgm:spPr>
    </dgm:pt>
    <dgm:pt modelId="{08E732FE-78E4-4943-884E-B15F18D8D0A7}" type="pres">
      <dgm:prSet presAssocID="{F66836C4-1696-44BA-AAEA-E96DA825B20B}" presName="txNode1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881F63-989C-423F-80B2-0B04BF3C1914}" type="pres">
      <dgm:prSet presAssocID="{D8317121-AF2A-44A0-8C08-EFC3BDE4B9DB}" presName="txNode2" presStyleLbl="revTx" presStyleIdx="1" presStyleCnt="2" custScaleX="212941" custLinFactY="-199" custLinFactNeighborX="4647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2ADB3A3-293C-440D-BF6E-FB2F1341DE8F}" srcId="{A2732340-6492-4873-ACF7-5237872875F8}" destId="{F66836C4-1696-44BA-AAEA-E96DA825B20B}" srcOrd="0" destOrd="0" parTransId="{7D6BD199-C13C-4A11-BFDD-B24BFC7AB4D0}" sibTransId="{74C15317-D78C-49A3-A20D-F5F42D6D85EE}"/>
    <dgm:cxn modelId="{2DEF7D9D-6B86-45FF-BF66-F319AE1D55BA}" type="presOf" srcId="{F66836C4-1696-44BA-AAEA-E96DA825B20B}" destId="{08E732FE-78E4-4943-884E-B15F18D8D0A7}" srcOrd="0" destOrd="0" presId="urn:microsoft.com/office/officeart/2009/3/layout/DescendingProcess"/>
    <dgm:cxn modelId="{AB6AF80A-75D9-49DE-A2DD-62EA63E77B1A}" type="presOf" srcId="{D8317121-AF2A-44A0-8C08-EFC3BDE4B9DB}" destId="{65881F63-989C-423F-80B2-0B04BF3C1914}" srcOrd="0" destOrd="0" presId="urn:microsoft.com/office/officeart/2009/3/layout/DescendingProcess"/>
    <dgm:cxn modelId="{A1AF9782-D978-40CD-AE09-516ADAF0F2E3}" srcId="{A2732340-6492-4873-ACF7-5237872875F8}" destId="{D8317121-AF2A-44A0-8C08-EFC3BDE4B9DB}" srcOrd="1" destOrd="0" parTransId="{9FC739B9-AF28-444D-BF54-F62DC528668B}" sibTransId="{9EEA2354-2707-413B-B428-752ABB951839}"/>
    <dgm:cxn modelId="{C7632657-D5DC-4DD0-9309-FDF01EDAD188}" type="presOf" srcId="{A2732340-6492-4873-ACF7-5237872875F8}" destId="{A841A770-9F87-41CC-AE24-9C95E3D70C9F}" srcOrd="0" destOrd="0" presId="urn:microsoft.com/office/officeart/2009/3/layout/DescendingProcess"/>
    <dgm:cxn modelId="{5B540160-CA64-45D1-8665-5DC0149395B1}" type="presParOf" srcId="{A841A770-9F87-41CC-AE24-9C95E3D70C9F}" destId="{F4D7BADD-FD56-469D-9D27-BD467CA544A1}" srcOrd="0" destOrd="0" presId="urn:microsoft.com/office/officeart/2009/3/layout/DescendingProcess"/>
    <dgm:cxn modelId="{EA52B7EF-FCBC-4B67-89EF-0DACA4762F35}" type="presParOf" srcId="{A841A770-9F87-41CC-AE24-9C95E3D70C9F}" destId="{08E732FE-78E4-4943-884E-B15F18D8D0A7}" srcOrd="1" destOrd="0" presId="urn:microsoft.com/office/officeart/2009/3/layout/DescendingProcess"/>
    <dgm:cxn modelId="{B2E87C20-91A1-43C5-96E6-F859C286FDFD}" type="presParOf" srcId="{A841A770-9F87-41CC-AE24-9C95E3D70C9F}" destId="{65881F63-989C-423F-80B2-0B04BF3C1914}" srcOrd="2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7BADD-FD56-469D-9D27-BD467CA544A1}">
      <dsp:nvSpPr>
        <dsp:cNvPr id="0" name=""/>
        <dsp:cNvSpPr/>
      </dsp:nvSpPr>
      <dsp:spPr>
        <a:xfrm rot="3528136">
          <a:off x="1027234" y="447982"/>
          <a:ext cx="3035226" cy="2116692"/>
        </a:xfrm>
        <a:prstGeom prst="swooshArrow">
          <a:avLst>
            <a:gd name="adj1" fmla="val 16310"/>
            <a:gd name="adj2" fmla="val 31370"/>
          </a:avLst>
        </a:prstGeom>
        <a:solidFill>
          <a:srgbClr val="CC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E732FE-78E4-4943-884E-B15F18D8D0A7}">
      <dsp:nvSpPr>
        <dsp:cNvPr id="0" name=""/>
        <dsp:cNvSpPr/>
      </dsp:nvSpPr>
      <dsp:spPr>
        <a:xfrm>
          <a:off x="508513" y="0"/>
          <a:ext cx="1431015" cy="56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b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3400" kern="1200" dirty="0"/>
        </a:p>
      </dsp:txBody>
      <dsp:txXfrm>
        <a:off x="508513" y="0"/>
        <a:ext cx="1431015" cy="562561"/>
      </dsp:txXfrm>
    </dsp:sp>
    <dsp:sp modelId="{65881F63-989C-423F-80B2-0B04BF3C1914}">
      <dsp:nvSpPr>
        <dsp:cNvPr id="0" name=""/>
        <dsp:cNvSpPr/>
      </dsp:nvSpPr>
      <dsp:spPr>
        <a:xfrm>
          <a:off x="1440152" y="2389765"/>
          <a:ext cx="4117862" cy="56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 smtClean="0">
              <a:solidFill>
                <a:schemeClr val="bg1">
                  <a:lumMod val="50000"/>
                </a:schemeClr>
              </a:solidFill>
            </a:rPr>
            <a:t>hydrologic/microclimate modelling</a:t>
          </a:r>
          <a:endParaRPr lang="en-GB" sz="2400" kern="1200" noProof="0" dirty="0">
            <a:solidFill>
              <a:schemeClr val="bg1">
                <a:lumMod val="50000"/>
              </a:schemeClr>
            </a:solidFill>
          </a:endParaRPr>
        </a:p>
      </dsp:txBody>
      <dsp:txXfrm>
        <a:off x="1440152" y="2389765"/>
        <a:ext cx="4117862" cy="562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3D609-A0F9-4F58-9CF3-B99A5DF69723}" type="datetimeFigureOut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D5841-1F23-485E-B865-055D5814238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722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fr-FR" sz="17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Influence sur le cycle de l’eau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Inondations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Impact sur le régime d’eau dans le sol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Pollution du milieu naturel 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fr-FR" sz="1600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kumimoji="0" lang="fr-FR" sz="17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Influence sur le microclimat urbain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Ilots de chaleur</a:t>
            </a: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 pitchFamily="2" charset="2"/>
              </a:rPr>
              <a:t>Plus de précipitation, orage, couverture nuageuse </a:t>
            </a:r>
            <a:endParaRPr kumimoji="0" lang="fr-FR" sz="1500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fr-FR" sz="15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Piégeage des polluants atmosphérique</a:t>
            </a:r>
          </a:p>
          <a:p>
            <a:pPr marL="274320" marR="0" lvl="0" indent="-2286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6"/>
              </a:buClr>
              <a:buSzTx/>
              <a:buFont typeface="Wingdings 2" pitchFamily="18" charset="2"/>
              <a:buChar char=""/>
              <a:tabLst/>
              <a:defRPr/>
            </a:pPr>
            <a:r>
              <a:rPr lang="fr-FR" sz="20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Changement climatique</a:t>
            </a:r>
          </a:p>
          <a:p>
            <a:pPr marL="651510" lvl="1" indent="-28575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fr-FR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Evénements extrêmes météorologiques</a:t>
            </a:r>
            <a:endParaRPr kumimoji="0" lang="fr-FR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65151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fr-FR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Aggravation des phénomènes liés à l’urbanisation</a:t>
            </a:r>
          </a:p>
          <a:p>
            <a:pPr marL="19431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1200" dirty="0" smtClean="0"/>
          </a:p>
          <a:p>
            <a:pPr marL="19431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200" dirty="0" smtClean="0"/>
              <a:t>Stratégie d’adaptation</a:t>
            </a:r>
          </a:p>
          <a:p>
            <a:pPr marL="19431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1200" dirty="0" smtClean="0"/>
          </a:p>
          <a:p>
            <a:pPr marL="19431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12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Réduction de l'évapotranspiration ou flux de chaleur latentes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Réduction des échanges entre la surface et le sous-sol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Drainage de l’eau du sol par les réseaux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Réduction de la capacité de rétention de l'eau en surface  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Augmentation quantitative du ruissellement surfacique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fr-FR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Temps de réponse des bassin urbains plus court</a:t>
            </a:r>
          </a:p>
          <a:p>
            <a:pPr marL="19431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lang="fr-FR" sz="1200" dirty="0" smtClean="0"/>
          </a:p>
          <a:p>
            <a:pPr marL="65151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endParaRPr kumimoji="0" lang="fr-FR" b="0" i="0" u="none" strike="noStrike" kern="1200" cap="none" spc="10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2296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Char char="§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D5841-1F23-485E-B865-055D5814238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69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D5841-1F23-485E-B865-055D5814238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533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D5841-1F23-485E-B865-055D5814238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729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Couplage entre le bilan en eau et en énergie n’est</a:t>
            </a:r>
            <a:r>
              <a:rPr lang="fr-FR" baseline="0" dirty="0" smtClean="0"/>
              <a:t> pas satisfaisant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18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231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D5841-1F23-485E-B865-055D5814238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8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23">
              <a:defRPr/>
            </a:pPr>
            <a:r>
              <a:rPr lang="fr-FR" dirty="0" smtClean="0">
                <a:latin typeface="Arial" pitchFamily="34" charset="0"/>
                <a:cs typeface="Arial" pitchFamily="34" charset="0"/>
              </a:rPr>
              <a:t>Partie « jardin »: Les processus hydrologiques et thermiques sont traités dans TEB couplé avec le modèle ISBA-DF (Boone, 2000) 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Infiltration de l'eau via la structure routière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L’eau ruisselée des surfaces imperméables, mais non-connectées aux réseaux d’assainissement, rejoint la partie « jardin »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Les réseaux d'assainissement sont pris en compte uniquement à travers le drainage de l’eau du sol par les réseaux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Discrétisation verticale du sol et transferts hydriques verticaux dans chaque compartiment </a:t>
            </a:r>
          </a:p>
          <a:p>
            <a: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Homogénéisation des contenus en eau du sol intra-maille</a:t>
            </a:r>
          </a:p>
          <a:p>
            <a:pPr lvl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600"/>
              </a:spcBef>
              <a:buNone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 defTabSz="881223">
              <a:defRPr/>
            </a:pP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2155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D5841-1F23-485E-B865-055D5814238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48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23">
              <a:spcBef>
                <a:spcPts val="1157"/>
              </a:spcBef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81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23">
              <a:spcBef>
                <a:spcPts val="1157"/>
              </a:spcBef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81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1223">
              <a:spcBef>
                <a:spcPts val="1157"/>
              </a:spcBef>
              <a:defRPr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3318C-8142-4C37-A30F-B5CA3CA5D368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481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24710-60C6-4AE8-B853-8840758734F6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642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FC2E-E104-475E-B178-77033E545BA1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46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0BEDD-C24D-4E4E-8C48-A548FED8126E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077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79B76-13DE-4DCF-A32E-3AE37E77EEA2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721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360E2-07F1-4E87-971B-F11A1087ECDA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35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80A1-8EE1-4BFF-924F-3B2DA799EF95}" type="datetime1">
              <a:rPr lang="fr-FR" smtClean="0"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783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B222-4BCC-4D41-A9B3-F17C244667B1}" type="datetime1">
              <a:rPr lang="fr-FR" smtClean="0"/>
              <a:t>27/02/2017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1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46F4B-05DC-434B-A124-5F7ADD779CA4}" type="datetime1">
              <a:rPr lang="fr-FR" smtClean="0"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351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379-3426-4BD8-AFB4-E229D1B73014}" type="datetime1">
              <a:rPr lang="fr-FR" smtClean="0"/>
              <a:t>27/02/2017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550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97DF-D56A-4CAA-85AC-1D7AF6CF219D}" type="datetime1">
              <a:rPr lang="fr-FR" smtClean="0"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54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F4CB6-19AB-4C0B-AD15-2A81C31C90A6}" type="datetime1">
              <a:rPr lang="fr-FR" smtClean="0"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94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A4A8C-AD46-43E1-B11E-D44EB53CC305}" type="datetime1">
              <a:rPr lang="fr-FR" smtClean="0"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3925-E2DC-41D3-841C-5E0455278C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697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microsoft.com/office/2007/relationships/hdphoto" Target="../media/hdphoto1.wdp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2.wdp"/><Relationship Id="rId5" Type="http://schemas.microsoft.com/office/2007/relationships/hdphoto" Target="../media/hdphoto7.wdp"/><Relationship Id="rId10" Type="http://schemas.openxmlformats.org/officeDocument/2006/relationships/image" Target="../media/image7.png"/><Relationship Id="rId4" Type="http://schemas.openxmlformats.org/officeDocument/2006/relationships/image" Target="../media/image25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microsoft.com/office/2007/relationships/hdphoto" Target="../media/hdphoto5.wdp"/><Relationship Id="rId12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7.gif"/><Relationship Id="rId5" Type="http://schemas.microsoft.com/office/2007/relationships/hdphoto" Target="../media/hdphoto4.wdp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1169318"/>
            <a:ext cx="8784976" cy="2547714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Developments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of the hydrological component of the urban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hydro-microclimate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model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TEB-Hydro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Organigramme : Document 4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Organigramme : Document 5"/>
          <p:cNvSpPr/>
          <p:nvPr/>
        </p:nvSpPr>
        <p:spPr>
          <a:xfrm flipV="1">
            <a:off x="812" y="5949280"/>
            <a:ext cx="9144000" cy="90589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7" name="Image 4" descr="Ifsttar_logo_cou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04" y="5949280"/>
            <a:ext cx="1900884" cy="6611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87351"/>
            <a:ext cx="1078358" cy="707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Sous-titre 1"/>
          <p:cNvSpPr txBox="1">
            <a:spLocks/>
          </p:cNvSpPr>
          <p:nvPr/>
        </p:nvSpPr>
        <p:spPr>
          <a:xfrm>
            <a:off x="450304" y="159296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 smtClean="0">
                <a:solidFill>
                  <a:schemeClr val="bg1"/>
                </a:solidFill>
              </a:rPr>
              <a:t>SURFEX workshop</a:t>
            </a:r>
          </a:p>
          <a:p>
            <a:pPr algn="l"/>
            <a:r>
              <a:rPr lang="en-GB" sz="1800" dirty="0" smtClean="0">
                <a:solidFill>
                  <a:schemeClr val="bg1"/>
                </a:solidFill>
              </a:rPr>
              <a:t>27th February – 1st March 2017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1" name="Sous-titre 1"/>
          <p:cNvSpPr txBox="1">
            <a:spLocks noGrp="1"/>
          </p:cNvSpPr>
          <p:nvPr>
            <p:ph type="subTitle" idx="1"/>
          </p:nvPr>
        </p:nvSpPr>
        <p:spPr>
          <a:xfrm>
            <a:off x="323529" y="3573016"/>
            <a:ext cx="8640959" cy="1752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r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None/>
              <a:defRPr kumimoji="0"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None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GB" dirty="0" smtClean="0">
                <a:solidFill>
                  <a:schemeClr val="accent1">
                    <a:lumMod val="75000"/>
                  </a:schemeClr>
                </a:solidFill>
              </a:rPr>
              <a:t>STAVROPULOS-LAFFAILLE Xenia</a:t>
            </a:r>
            <a:r>
              <a:rPr lang="en-GB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/>
            </a:r>
            <a:br>
              <a:rPr lang="en-GB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GB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PhD Student at IFSTTAR, GERS, LEE, route de </a:t>
            </a:r>
            <a:r>
              <a:rPr lang="en-GB" sz="18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Bouaye</a:t>
            </a:r>
            <a:r>
              <a:rPr lang="en-GB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CS4, 44344 </a:t>
            </a:r>
            <a:r>
              <a:rPr lang="en-GB" sz="1800" dirty="0" err="1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Bouguenais</a:t>
            </a:r>
            <a:r>
              <a:rPr lang="en-GB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, France</a:t>
            </a:r>
            <a:br>
              <a:rPr lang="en-GB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n-GB" sz="18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Supervisors</a:t>
            </a:r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: </a:t>
            </a:r>
            <a:r>
              <a:rPr lang="en-GB" sz="1800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Hervé</a:t>
            </a:r>
            <a:r>
              <a:rPr lang="en-GB" sz="18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ANDRIEU &amp; Katia CHANCIBAULT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733256"/>
            <a:ext cx="1689398" cy="8446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05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1"/>
          <p:cNvSpPr txBox="1">
            <a:spLocks/>
          </p:cNvSpPr>
          <p:nvPr/>
        </p:nvSpPr>
        <p:spPr>
          <a:xfrm>
            <a:off x="112271" y="1700808"/>
            <a:ext cx="5611857" cy="475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sz="24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Model settings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SURFEX v7.3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Application on a single grid cell (1D)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Set of data over several years (in-situ and continuous instrumentation)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Rezé: 1993-1998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Pin Sec: 2010-2012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Off-line mode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forcing by meteorological data (station of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Météo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-France)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Δ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t forcing = 60 min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l-GR" sz="2000" dirty="0">
                <a:latin typeface="Arial" pitchFamily="34" charset="0"/>
                <a:cs typeface="Arial" pitchFamily="34" charset="0"/>
              </a:rPr>
              <a:t>Δ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t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numeric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= 5 min</a:t>
            </a:r>
            <a:endParaRPr lang="fr-FR" sz="20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Document 10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Ellipse 13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Ellipse 14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116632"/>
            <a:ext cx="792000" cy="79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ZoneTexte 17"/>
          <p:cNvSpPr txBox="1"/>
          <p:nvPr/>
        </p:nvSpPr>
        <p:spPr>
          <a:xfrm>
            <a:off x="4193106" y="34208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Methodo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6816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Application of the model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3" name="Imag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77" y="3949030"/>
            <a:ext cx="2268000" cy="1647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08" t="41379" r="5204" b="25372"/>
          <a:stretch/>
        </p:blipFill>
        <p:spPr>
          <a:xfrm>
            <a:off x="6247005" y="2186402"/>
            <a:ext cx="2268000" cy="2323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9" name="Image 3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41" b="89619" l="962" r="96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48772" r="66120" b="30467"/>
          <a:stretch/>
        </p:blipFill>
        <p:spPr>
          <a:xfrm>
            <a:off x="7527225" y="1745766"/>
            <a:ext cx="350477" cy="341296"/>
          </a:xfrm>
          <a:prstGeom prst="rect">
            <a:avLst/>
          </a:prstGeom>
        </p:spPr>
      </p:pic>
      <p:grpSp>
        <p:nvGrpSpPr>
          <p:cNvPr id="52" name="Groupe 51"/>
          <p:cNvGrpSpPr/>
          <p:nvPr/>
        </p:nvGrpSpPr>
        <p:grpSpPr>
          <a:xfrm>
            <a:off x="6192464" y="758366"/>
            <a:ext cx="2556000" cy="2310594"/>
            <a:chOff x="6076751" y="526368"/>
            <a:chExt cx="2713388" cy="2418015"/>
          </a:xfrm>
          <a:solidFill>
            <a:schemeClr val="bg1"/>
          </a:solidFill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47" b="25194"/>
            <a:stretch/>
          </p:blipFill>
          <p:spPr>
            <a:xfrm>
              <a:off x="6552115" y="2042098"/>
              <a:ext cx="1666014" cy="902285"/>
            </a:xfrm>
            <a:prstGeom prst="roundRect">
              <a:avLst>
                <a:gd name="adj" fmla="val 16667"/>
              </a:avLst>
            </a:prstGeom>
            <a:grpFill/>
            <a:ln>
              <a:noFill/>
            </a:ln>
            <a:effectLst>
              <a:outerShdw blurRad="152400" dist="12000" dir="900000" sy="98000" kx="110000" ky="200000" algn="tl" rotWithShape="0">
                <a:srgbClr val="000000">
                  <a:alpha val="30000"/>
                </a:srgbClr>
              </a:outerShdw>
            </a:effectLst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grpSp>
          <p:nvGrpSpPr>
            <p:cNvPr id="25" name="Groupe 24"/>
            <p:cNvGrpSpPr/>
            <p:nvPr/>
          </p:nvGrpSpPr>
          <p:grpSpPr>
            <a:xfrm>
              <a:off x="6379617" y="803125"/>
              <a:ext cx="2410522" cy="1660624"/>
              <a:chOff x="3292998" y="2734053"/>
              <a:chExt cx="4340564" cy="2780720"/>
            </a:xfrm>
            <a:grpFill/>
          </p:grpSpPr>
          <p:pic>
            <p:nvPicPr>
              <p:cNvPr id="27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6742" y="2861320"/>
                <a:ext cx="3386820" cy="2653453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Image 27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4233108" y="4694681"/>
                <a:ext cx="631095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29" name="Image 28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4864203" y="4598259"/>
                <a:ext cx="631095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30" name="Image 2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6776733" y="4295772"/>
                <a:ext cx="631094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31" name="Image 3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5527971" y="4772024"/>
                <a:ext cx="631094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32" name="Image 31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6300192" y="4867274"/>
                <a:ext cx="631094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33" name="Image 32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4663639" y="4295772"/>
                <a:ext cx="631095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34" name="Image 33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2941" b="89619" l="962" r="9679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644" t="48772" r="66120" b="30467"/>
              <a:stretch/>
            </p:blipFill>
            <p:spPr>
              <a:xfrm>
                <a:off x="5990560" y="4295771"/>
                <a:ext cx="631094" cy="571501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  <p:pic>
            <p:nvPicPr>
              <p:cNvPr id="26" name="Image 25"/>
              <p:cNvPicPr>
                <a:picLocks noChangeAspect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foregroundMark x1="31557" y1="22816" x2="29508" y2="242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92998" y="2734053"/>
                <a:ext cx="2324101" cy="1962149"/>
              </a:xfrm>
              <a:prstGeom prst="roundRect">
                <a:avLst>
                  <a:gd name="adj" fmla="val 16667"/>
                </a:avLst>
              </a:prstGeom>
              <a:grpFill/>
              <a:ln>
                <a:noFill/>
              </a:ln>
              <a:effectLst>
                <a:outerShdw blurRad="152400" dist="12000" dir="900000" sy="98000" kx="110000" ky="200000" algn="tl" rotWithShape="0">
                  <a:srgbClr val="000000">
                    <a:alpha val="30000"/>
                  </a:srgbClr>
                </a:outerShdw>
              </a:effectLst>
              <a:scene3d>
                <a:camera prst="perspectiveRelaxed">
                  <a:rot lat="19800000" lon="1200000" rev="20820000"/>
                </a:camera>
                <a:lightRig rig="threePt" dir="t"/>
              </a:scene3d>
              <a:sp3d contourW="6350" prstMaterial="matte">
                <a:bevelT w="101600" h="101600"/>
                <a:contourClr>
                  <a:srgbClr val="969696"/>
                </a:contourClr>
              </a:sp3d>
            </p:spPr>
          </p:pic>
        </p:grpSp>
        <p:grpSp>
          <p:nvGrpSpPr>
            <p:cNvPr id="51" name="Groupe 50"/>
            <p:cNvGrpSpPr/>
            <p:nvPr/>
          </p:nvGrpSpPr>
          <p:grpSpPr>
            <a:xfrm>
              <a:off x="6076751" y="526368"/>
              <a:ext cx="1894530" cy="1664465"/>
              <a:chOff x="6076751" y="526368"/>
              <a:chExt cx="1894530" cy="1664465"/>
            </a:xfrm>
            <a:grpFill/>
          </p:grpSpPr>
          <p:cxnSp>
            <p:nvCxnSpPr>
              <p:cNvPr id="9" name="Connecteur droit 8"/>
              <p:cNvCxnSpPr/>
              <p:nvPr/>
            </p:nvCxnSpPr>
            <p:spPr>
              <a:xfrm flipH="1">
                <a:off x="6310343" y="1671438"/>
                <a:ext cx="349889" cy="302559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H="1">
                <a:off x="6076751" y="1389015"/>
                <a:ext cx="439465" cy="0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 flipH="1" flipV="1">
                <a:off x="6247005" y="803125"/>
                <a:ext cx="413227" cy="249611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 flipV="1">
                <a:off x="7024959" y="526368"/>
                <a:ext cx="51984" cy="401562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 flipV="1">
                <a:off x="7316037" y="717079"/>
                <a:ext cx="286622" cy="335657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onnecteur droit 47"/>
              <p:cNvCxnSpPr/>
              <p:nvPr/>
            </p:nvCxnSpPr>
            <p:spPr>
              <a:xfrm flipV="1">
                <a:off x="7459348" y="1124744"/>
                <a:ext cx="511933" cy="144016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 flipH="1">
                <a:off x="6804248" y="1810389"/>
                <a:ext cx="97457" cy="380444"/>
              </a:xfrm>
              <a:prstGeom prst="line">
                <a:avLst/>
              </a:prstGeom>
              <a:grpFill/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6" name="Image 5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41" b="89619" l="962" r="96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4" t="48772" r="66120" b="30467"/>
          <a:stretch/>
        </p:blipFill>
        <p:spPr>
          <a:xfrm>
            <a:off x="7600470" y="1844824"/>
            <a:ext cx="330148" cy="32613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6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Connecteur droit avec flèche 100"/>
          <p:cNvCxnSpPr/>
          <p:nvPr/>
        </p:nvCxnSpPr>
        <p:spPr>
          <a:xfrm>
            <a:off x="6540587" y="4629608"/>
            <a:ext cx="0" cy="1531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rganigramme : Document 10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Ellipse 13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Ellipse 14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116632"/>
            <a:ext cx="792000" cy="79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ZoneTexte 17"/>
          <p:cNvSpPr txBox="1"/>
          <p:nvPr/>
        </p:nvSpPr>
        <p:spPr>
          <a:xfrm>
            <a:off x="4193106" y="342083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Methodo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86816" y="764704"/>
            <a:ext cx="4413176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Parameters of the model: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1" name="Connecteur en arc 70"/>
          <p:cNvCxnSpPr/>
          <p:nvPr/>
        </p:nvCxnSpPr>
        <p:spPr>
          <a:xfrm rot="10800000">
            <a:off x="1907704" y="1874994"/>
            <a:ext cx="6734576" cy="544707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cteur droit avec flèche 83"/>
          <p:cNvCxnSpPr/>
          <p:nvPr/>
        </p:nvCxnSpPr>
        <p:spPr>
          <a:xfrm flipV="1">
            <a:off x="4996927" y="5363821"/>
            <a:ext cx="0" cy="360000"/>
          </a:xfrm>
          <a:prstGeom prst="straightConnector1">
            <a:avLst/>
          </a:prstGeom>
          <a:ln w="9525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e 6"/>
          <p:cNvGrpSpPr/>
          <p:nvPr/>
        </p:nvGrpSpPr>
        <p:grpSpPr>
          <a:xfrm>
            <a:off x="2771800" y="1700808"/>
            <a:ext cx="1031209" cy="374892"/>
            <a:chOff x="2622735" y="2079367"/>
            <a:chExt cx="1031209" cy="374892"/>
          </a:xfrm>
        </p:grpSpPr>
        <p:sp>
          <p:nvSpPr>
            <p:cNvPr id="55" name="Rectangle 54"/>
            <p:cNvSpPr/>
            <p:nvPr/>
          </p:nvSpPr>
          <p:spPr>
            <a:xfrm>
              <a:off x="2622735" y="2094259"/>
              <a:ext cx="97208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2681864" y="2079367"/>
              <a:ext cx="97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SROOF</a:t>
              </a:r>
              <a:endParaRPr lang="fr-FR" b="1" dirty="0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4504191" y="4504344"/>
            <a:ext cx="1031209" cy="576064"/>
            <a:chOff x="4320000" y="4365104"/>
            <a:chExt cx="1031209" cy="576064"/>
          </a:xfrm>
        </p:grpSpPr>
        <p:cxnSp>
          <p:nvCxnSpPr>
            <p:cNvPr id="47" name="Connecteur droit avec flèche 46"/>
            <p:cNvCxnSpPr/>
            <p:nvPr/>
          </p:nvCxnSpPr>
          <p:spPr>
            <a:xfrm>
              <a:off x="4813782" y="4581168"/>
              <a:ext cx="0" cy="360000"/>
            </a:xfrm>
            <a:prstGeom prst="straightConnector1">
              <a:avLst/>
            </a:prstGeom>
            <a:ln w="9525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4320000" y="4379996"/>
              <a:ext cx="97208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/>
            <p:cNvSpPr txBox="1"/>
            <p:nvPr/>
          </p:nvSpPr>
          <p:spPr>
            <a:xfrm>
              <a:off x="4379129" y="4365104"/>
              <a:ext cx="97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I</a:t>
              </a:r>
              <a:r>
                <a:rPr lang="fr-FR" b="1" dirty="0" smtClean="0"/>
                <a:t>ROAD</a:t>
              </a:r>
              <a:endParaRPr lang="fr-FR" b="1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140980" y="2192050"/>
            <a:ext cx="6535476" cy="4085752"/>
            <a:chOff x="268772" y="2177198"/>
            <a:chExt cx="8479692" cy="4564170"/>
          </a:xfrm>
        </p:grpSpPr>
        <p:sp>
          <p:nvSpPr>
            <p:cNvPr id="38" name="Ellipse 37"/>
            <p:cNvSpPr/>
            <p:nvPr/>
          </p:nvSpPr>
          <p:spPr>
            <a:xfrm>
              <a:off x="3797944" y="5429184"/>
              <a:ext cx="360040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2" name="Groupe 41"/>
            <p:cNvGrpSpPr/>
            <p:nvPr/>
          </p:nvGrpSpPr>
          <p:grpSpPr>
            <a:xfrm>
              <a:off x="269552" y="4709104"/>
              <a:ext cx="8478912" cy="2032264"/>
              <a:chOff x="269552" y="4565088"/>
              <a:chExt cx="8478912" cy="2032264"/>
            </a:xfrm>
          </p:grpSpPr>
          <p:cxnSp>
            <p:nvCxnSpPr>
              <p:cNvPr id="4" name="Connecteur droit 3"/>
              <p:cNvCxnSpPr/>
              <p:nvPr/>
            </p:nvCxnSpPr>
            <p:spPr>
              <a:xfrm>
                <a:off x="269552" y="4565088"/>
                <a:ext cx="847891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269552" y="6597352"/>
                <a:ext cx="847891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 flipH="1">
                <a:off x="2925341" y="4565088"/>
                <a:ext cx="2067" cy="203226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5022080" y="4565088"/>
                <a:ext cx="0" cy="203226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>
                <a:off x="269552" y="4581128"/>
                <a:ext cx="0" cy="201622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Connecteur droit 113"/>
              <p:cNvCxnSpPr/>
              <p:nvPr/>
            </p:nvCxnSpPr>
            <p:spPr>
              <a:xfrm>
                <a:off x="6966296" y="4578121"/>
                <a:ext cx="1783" cy="2019231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8748464" y="4565088"/>
                <a:ext cx="0" cy="2032264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oupe 35"/>
            <p:cNvGrpSpPr/>
            <p:nvPr/>
          </p:nvGrpSpPr>
          <p:grpSpPr>
            <a:xfrm>
              <a:off x="7001129" y="2748921"/>
              <a:ext cx="1741720" cy="1946457"/>
              <a:chOff x="7001129" y="2332913"/>
              <a:chExt cx="1741720" cy="1946457"/>
            </a:xfrm>
          </p:grpSpPr>
          <p:pic>
            <p:nvPicPr>
              <p:cNvPr id="60" name="Picture 4" descr="S:\lemonsu\TEB_VEG\Figures\maison.png"/>
              <p:cNvPicPr>
                <a:picLocks noChangeAspect="1"/>
              </p:cNvPicPr>
              <p:nvPr/>
            </p:nvPicPr>
            <p:blipFill>
              <a:blip r:embed="rId3"/>
              <a:srcRect l="34429" t="4802" r="28043" b="9760"/>
              <a:stretch>
                <a:fillRect/>
              </a:stretch>
            </p:blipFill>
            <p:spPr>
              <a:xfrm>
                <a:off x="7003038" y="2587370"/>
                <a:ext cx="1739811" cy="1692000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  <p:pic>
            <p:nvPicPr>
              <p:cNvPr id="73" name="Picture 15" descr="S:\lemonsu\TEB_VEG\Figures\grass-preview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0000" b="100000" l="0" r="97990">
                            <a14:foregroundMark x1="503" y1="65455" x2="503" y2="65455"/>
                          </a14:backgroundRemoval>
                        </a14:imgEffect>
                      </a14:imgLayer>
                    </a14:imgProps>
                  </a:ext>
                </a:extLst>
              </a:blip>
              <a:srcRect r="10120" b="-2022"/>
              <a:stretch/>
            </p:blipFill>
            <p:spPr>
              <a:xfrm>
                <a:off x="7001129" y="2332913"/>
                <a:ext cx="1738709" cy="2630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" name="Groupe 36"/>
            <p:cNvGrpSpPr/>
            <p:nvPr/>
          </p:nvGrpSpPr>
          <p:grpSpPr>
            <a:xfrm>
              <a:off x="5040023" y="2303915"/>
              <a:ext cx="1980249" cy="2387937"/>
              <a:chOff x="5040023" y="1887907"/>
              <a:chExt cx="1980249" cy="2387937"/>
            </a:xfrm>
          </p:grpSpPr>
          <p:pic>
            <p:nvPicPr>
              <p:cNvPr id="74" name="Picture 7" descr="S:\lemonsu\Desktop\dessin_arbre_chataignier.JPG"/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52" b="97778" l="2778" r="97778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371989" y="1887907"/>
                <a:ext cx="1596090" cy="23879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72" name="Picture 15" descr="S:\lemonsu\TEB_VEG\Figures\grass-preview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0000" b="100000" l="0" r="97990">
                            <a14:foregroundMark x1="503" y1="65455" x2="503" y2="65455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40023" y="4017976"/>
                <a:ext cx="1980249" cy="2578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5" name="Groupe 34"/>
            <p:cNvGrpSpPr/>
            <p:nvPr/>
          </p:nvGrpSpPr>
          <p:grpSpPr>
            <a:xfrm>
              <a:off x="268772" y="2177198"/>
              <a:ext cx="2664780" cy="2513350"/>
              <a:chOff x="268772" y="1761190"/>
              <a:chExt cx="2664780" cy="2513350"/>
            </a:xfrm>
          </p:grpSpPr>
          <p:pic>
            <p:nvPicPr>
              <p:cNvPr id="50" name="Picture 3" descr="S:\lemonsu\TEB_VEG\Figures\maison.png"/>
              <p:cNvPicPr>
                <a:picLocks noChangeAspect="1"/>
              </p:cNvPicPr>
              <p:nvPr/>
            </p:nvPicPr>
            <p:blipFill>
              <a:blip r:embed="rId3"/>
              <a:srcRect l="34429" t="4802" r="6154" b="9760"/>
              <a:stretch>
                <a:fillRect/>
              </a:stretch>
            </p:blipFill>
            <p:spPr>
              <a:xfrm>
                <a:off x="269552" y="2587371"/>
                <a:ext cx="2664000" cy="1687169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  <p:pic>
            <p:nvPicPr>
              <p:cNvPr id="75" name="Picture 3" descr="S:\lemonsu\TEB_VEG\Figures\maison.png"/>
              <p:cNvPicPr>
                <a:picLocks noChangeAspect="1"/>
              </p:cNvPicPr>
              <p:nvPr/>
            </p:nvPicPr>
            <p:blipFill rotWithShape="1">
              <a:blip r:embed="rId3"/>
              <a:srcRect l="34429" t="4802" r="6154" b="52479"/>
              <a:stretch/>
            </p:blipFill>
            <p:spPr>
              <a:xfrm>
                <a:off x="268772" y="1761190"/>
                <a:ext cx="2664000" cy="843584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</p:grpSp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01" b="25330"/>
            <a:stretch/>
          </p:blipFill>
          <p:spPr>
            <a:xfrm>
              <a:off x="2952391" y="4039504"/>
              <a:ext cx="799568" cy="641565"/>
            </a:xfrm>
            <a:prstGeom prst="rect">
              <a:avLst/>
            </a:prstGeom>
          </p:spPr>
        </p:pic>
      </p:grpSp>
      <p:grpSp>
        <p:nvGrpSpPr>
          <p:cNvPr id="20" name="Groupe 19"/>
          <p:cNvGrpSpPr/>
          <p:nvPr/>
        </p:nvGrpSpPr>
        <p:grpSpPr>
          <a:xfrm>
            <a:off x="5508104" y="1787668"/>
            <a:ext cx="1145339" cy="369332"/>
            <a:chOff x="4440983" y="1981626"/>
            <a:chExt cx="1145339" cy="369332"/>
          </a:xfrm>
        </p:grpSpPr>
        <p:sp>
          <p:nvSpPr>
            <p:cNvPr id="69" name="ZoneTexte 68"/>
            <p:cNvSpPr txBox="1"/>
            <p:nvPr/>
          </p:nvSpPr>
          <p:spPr>
            <a:xfrm>
              <a:off x="4440983" y="1981626"/>
              <a:ext cx="1145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Z0TOWN</a:t>
              </a:r>
              <a:endParaRPr lang="fr-FR" b="1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47652" y="1988880"/>
              <a:ext cx="97208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496224" y="5679547"/>
            <a:ext cx="1260112" cy="341741"/>
            <a:chOff x="4320000" y="5616934"/>
            <a:chExt cx="1260112" cy="341741"/>
          </a:xfrm>
        </p:grpSpPr>
        <p:sp>
          <p:nvSpPr>
            <p:cNvPr id="80" name="Rectangle 79"/>
            <p:cNvSpPr/>
            <p:nvPr/>
          </p:nvSpPr>
          <p:spPr>
            <a:xfrm>
              <a:off x="4320000" y="5631402"/>
              <a:ext cx="972080" cy="3272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ZoneTexte 80"/>
            <p:cNvSpPr txBox="1"/>
            <p:nvPr/>
          </p:nvSpPr>
          <p:spPr>
            <a:xfrm>
              <a:off x="4608032" y="5616934"/>
              <a:ext cx="972080" cy="335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IP</a:t>
              </a:r>
              <a:endParaRPr lang="fr-FR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259081" y="2924944"/>
            <a:ext cx="937463" cy="374892"/>
            <a:chOff x="3013702" y="3003336"/>
            <a:chExt cx="1031209" cy="374892"/>
          </a:xfrm>
        </p:grpSpPr>
        <p:sp>
          <p:nvSpPr>
            <p:cNvPr id="85" name="Rectangle 84"/>
            <p:cNvSpPr/>
            <p:nvPr/>
          </p:nvSpPr>
          <p:spPr>
            <a:xfrm>
              <a:off x="3013702" y="3018228"/>
              <a:ext cx="97208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6" name="ZoneTexte 85"/>
            <p:cNvSpPr txBox="1"/>
            <p:nvPr/>
          </p:nvSpPr>
          <p:spPr>
            <a:xfrm>
              <a:off x="3072831" y="3003336"/>
              <a:ext cx="97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CONN</a:t>
              </a:r>
              <a:endParaRPr lang="fr-FR" b="1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5965338" y="4919543"/>
            <a:ext cx="1360382" cy="374892"/>
            <a:chOff x="6277568" y="5013176"/>
            <a:chExt cx="1360382" cy="374892"/>
          </a:xfrm>
        </p:grpSpPr>
        <p:sp>
          <p:nvSpPr>
            <p:cNvPr id="96" name="Rectangle 95"/>
            <p:cNvSpPr/>
            <p:nvPr/>
          </p:nvSpPr>
          <p:spPr>
            <a:xfrm>
              <a:off x="6277568" y="5028068"/>
              <a:ext cx="1175224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6328927" y="5013176"/>
              <a:ext cx="13090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SOILCLAY</a:t>
              </a:r>
              <a:endParaRPr lang="fr-FR" b="1" dirty="0"/>
            </a:p>
          </p:txBody>
        </p:sp>
      </p:grpSp>
      <p:cxnSp>
        <p:nvCxnSpPr>
          <p:cNvPr id="103" name="Connecteur droit avec flèche 102"/>
          <p:cNvCxnSpPr/>
          <p:nvPr/>
        </p:nvCxnSpPr>
        <p:spPr>
          <a:xfrm rot="16200000">
            <a:off x="6525560" y="4629263"/>
            <a:ext cx="0" cy="153196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e 26"/>
          <p:cNvGrpSpPr/>
          <p:nvPr/>
        </p:nvGrpSpPr>
        <p:grpSpPr>
          <a:xfrm>
            <a:off x="5963568" y="5487175"/>
            <a:ext cx="1274519" cy="374892"/>
            <a:chOff x="6287313" y="5580808"/>
            <a:chExt cx="1274519" cy="374892"/>
          </a:xfrm>
        </p:grpSpPr>
        <p:sp>
          <p:nvSpPr>
            <p:cNvPr id="98" name="Rectangle 97"/>
            <p:cNvSpPr/>
            <p:nvPr/>
          </p:nvSpPr>
          <p:spPr>
            <a:xfrm>
              <a:off x="6287313" y="5595700"/>
              <a:ext cx="1175225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9" name="ZoneTexte 98"/>
            <p:cNvSpPr txBox="1"/>
            <p:nvPr/>
          </p:nvSpPr>
          <p:spPr>
            <a:xfrm>
              <a:off x="6319708" y="5580808"/>
              <a:ext cx="12421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SOILSAND</a:t>
              </a:r>
              <a:endParaRPr lang="fr-FR" b="1" dirty="0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11</a:t>
            </a:fld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4480972" y="5692312"/>
            <a:ext cx="1011287" cy="342348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/>
          <p:cNvSpPr/>
          <p:nvPr/>
        </p:nvSpPr>
        <p:spPr>
          <a:xfrm>
            <a:off x="5952392" y="4931927"/>
            <a:ext cx="1183123" cy="390950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45"/>
          <p:cNvSpPr/>
          <p:nvPr/>
        </p:nvSpPr>
        <p:spPr>
          <a:xfrm>
            <a:off x="5953702" y="5498634"/>
            <a:ext cx="1183123" cy="390950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4474489" y="4529311"/>
            <a:ext cx="1011287" cy="342348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48"/>
          <p:cNvSpPr/>
          <p:nvPr/>
        </p:nvSpPr>
        <p:spPr>
          <a:xfrm>
            <a:off x="4234399" y="2952240"/>
            <a:ext cx="919353" cy="342348"/>
          </a:xfrm>
          <a:prstGeom prst="rect">
            <a:avLst/>
          </a:prstGeom>
          <a:solidFill>
            <a:srgbClr val="C000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5" name="Groupe 64"/>
          <p:cNvGrpSpPr/>
          <p:nvPr/>
        </p:nvGrpSpPr>
        <p:grpSpPr>
          <a:xfrm>
            <a:off x="7524328" y="2348880"/>
            <a:ext cx="1031209" cy="374892"/>
            <a:chOff x="2622735" y="2079367"/>
            <a:chExt cx="1031209" cy="374892"/>
          </a:xfrm>
        </p:grpSpPr>
        <p:sp>
          <p:nvSpPr>
            <p:cNvPr id="66" name="Rectangle 65"/>
            <p:cNvSpPr/>
            <p:nvPr/>
          </p:nvSpPr>
          <p:spPr>
            <a:xfrm>
              <a:off x="2622735" y="2094259"/>
              <a:ext cx="972080" cy="36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ZoneTexte 66"/>
            <p:cNvSpPr txBox="1"/>
            <p:nvPr/>
          </p:nvSpPr>
          <p:spPr>
            <a:xfrm>
              <a:off x="2681864" y="2079367"/>
              <a:ext cx="97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SROOF</a:t>
              </a:r>
              <a:endParaRPr lang="fr-FR" b="1" dirty="0"/>
            </a:p>
          </p:txBody>
        </p:sp>
      </p:grpSp>
      <p:sp>
        <p:nvSpPr>
          <p:cNvPr id="78" name="Titre 1"/>
          <p:cNvSpPr txBox="1">
            <a:spLocks/>
          </p:cNvSpPr>
          <p:nvPr/>
        </p:nvSpPr>
        <p:spPr>
          <a:xfrm>
            <a:off x="4398870" y="808594"/>
            <a:ext cx="26934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/>
              <a:t>Sensitivity analyses </a:t>
            </a:r>
            <a:endParaRPr lang="en-GB" sz="2400" dirty="0"/>
          </a:p>
        </p:txBody>
      </p:sp>
      <p:sp>
        <p:nvSpPr>
          <p:cNvPr id="29" name="Flèche droite 28"/>
          <p:cNvSpPr/>
          <p:nvPr/>
        </p:nvSpPr>
        <p:spPr>
          <a:xfrm>
            <a:off x="6966296" y="1340768"/>
            <a:ext cx="414016" cy="10469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Titre 1"/>
          <p:cNvSpPr txBox="1">
            <a:spLocks/>
          </p:cNvSpPr>
          <p:nvPr/>
        </p:nvSpPr>
        <p:spPr>
          <a:xfrm>
            <a:off x="7413783" y="821613"/>
            <a:ext cx="169472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400" dirty="0" smtClean="0">
                <a:solidFill>
                  <a:srgbClr val="C00000"/>
                </a:solidFill>
              </a:rPr>
              <a:t>Calibration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496557" y="4038481"/>
            <a:ext cx="1031209" cy="374892"/>
            <a:chOff x="4320000" y="3846196"/>
            <a:chExt cx="1031209" cy="374892"/>
          </a:xfrm>
        </p:grpSpPr>
        <p:sp>
          <p:nvSpPr>
            <p:cNvPr id="2" name="Rectangle 1"/>
            <p:cNvSpPr/>
            <p:nvPr/>
          </p:nvSpPr>
          <p:spPr>
            <a:xfrm>
              <a:off x="4320000" y="3861088"/>
              <a:ext cx="972080" cy="36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4379129" y="3846196"/>
              <a:ext cx="972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/>
                <a:t>SROAD</a:t>
              </a:r>
              <a:endParaRPr lang="fr-FR" b="1" dirty="0"/>
            </a:p>
          </p:txBody>
        </p:sp>
      </p:grpSp>
      <p:cxnSp>
        <p:nvCxnSpPr>
          <p:cNvPr id="95" name="Connecteur en angle 94"/>
          <p:cNvCxnSpPr>
            <a:endCxn id="38" idx="2"/>
          </p:cNvCxnSpPr>
          <p:nvPr/>
        </p:nvCxnSpPr>
        <p:spPr>
          <a:xfrm rot="16200000" flipH="1">
            <a:off x="3543585" y="4011371"/>
            <a:ext cx="2021842" cy="612961"/>
          </a:xfrm>
          <a:prstGeom prst="bentConnector2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6" name="Tableau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214362"/>
              </p:ext>
            </p:extLst>
          </p:nvPr>
        </p:nvGraphicFramePr>
        <p:xfrm>
          <a:off x="66560" y="4487085"/>
          <a:ext cx="3483865" cy="2308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3546"/>
                <a:gridCol w="928624"/>
                <a:gridCol w="464446"/>
                <a:gridCol w="647249"/>
              </a:tblGrid>
              <a:tr h="0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noProof="0" dirty="0" smtClean="0">
                          <a:effectLst/>
                        </a:rPr>
                        <a:t>Outcome variable</a:t>
                      </a:r>
                      <a:endParaRPr lang="en-US" sz="1400" b="1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Simulation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Criterion</a:t>
                      </a:r>
                      <a:r>
                        <a:rPr lang="fr-FR" sz="1400" dirty="0" smtClean="0">
                          <a:effectLst/>
                        </a:rPr>
                        <a:t> </a:t>
                      </a:r>
                      <a:r>
                        <a:rPr lang="fr-FR" sz="1400" dirty="0">
                          <a:effectLst/>
                        </a:rPr>
                        <a:t>KGE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32835"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275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MIN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endParaRPr lang="fr-FR" sz="14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32835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RUNOFF_Town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SROOF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0,92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>
                          <a:effectLst/>
                        </a:rPr>
                        <a:t>0,94</a:t>
                      </a:r>
                      <a:endParaRPr lang="fr-F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SROAD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0,99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0,94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IROAD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0,94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0,39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</a:tr>
              <a:tr h="232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CONN</a:t>
                      </a:r>
                      <a:endParaRPr lang="fr-FR" sz="1400" dirty="0">
                        <a:effectLst/>
                      </a:endParaRPr>
                    </a:p>
                  </a:txBody>
                  <a:tcPr marL="44450" marR="44450" marT="0" marB="0" anchor="ctr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0,84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0,93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</a:tr>
              <a:tr h="232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smtClean="0">
                          <a:effectLst/>
                        </a:rPr>
                        <a:t>Z0TOWN</a:t>
                      </a:r>
                      <a:endParaRPr lang="fr-FR" sz="14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0,97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0,98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3283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err="1" smtClean="0">
                          <a:effectLst/>
                        </a:rPr>
                        <a:t>RUNOFF_Sewer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IP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-0,28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-2,40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</a:tr>
              <a:tr h="232835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effectLst/>
                        </a:rPr>
                        <a:t>WG</a:t>
                      </a:r>
                      <a:endParaRPr lang="fr-FR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275" marR="4445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SOILCLAY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0,72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0,84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</a:tr>
              <a:tr h="23283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SOILSAND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0,59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0,60</a:t>
                      </a:r>
                      <a:endParaRPr lang="fr-F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solidFill>
                      <a:srgbClr val="D6867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38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8" grpId="0" animBg="1"/>
      <p:bldP spid="49" grpId="0" animBg="1"/>
      <p:bldP spid="29" grpId="0" animBg="1"/>
      <p:bldP spid="8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space réservé du contenu 1"/>
          <p:cNvSpPr txBox="1">
            <a:spLocks/>
          </p:cNvSpPr>
          <p:nvPr/>
        </p:nvSpPr>
        <p:spPr>
          <a:xfrm>
            <a:off x="-108521" y="3068960"/>
            <a:ext cx="5843417" cy="1665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29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Characteristics of the Rezé catchment: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300" dirty="0" err="1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Silty</a:t>
            </a:r>
            <a:r>
              <a:rPr lang="en-US" sz="23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clay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23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Vegetation:100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% </a:t>
            </a:r>
            <a:r>
              <a:rPr lang="fr-FR" sz="2300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fr-FR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300" dirty="0" err="1" smtClean="0">
                <a:latin typeface="Arial" pitchFamily="34" charset="0"/>
                <a:cs typeface="Arial" pitchFamily="34" charset="0"/>
              </a:rPr>
              <a:t>vegetation</a:t>
            </a:r>
            <a:r>
              <a:rPr lang="fr-FR" sz="2300" dirty="0" smtClean="0">
                <a:latin typeface="Arial" pitchFamily="34" charset="0"/>
                <a:cs typeface="Arial" pitchFamily="34" charset="0"/>
              </a:rPr>
              <a:t> (LV)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900" dirty="0" smtClean="0">
                <a:latin typeface="Arial" pitchFamily="34" charset="0"/>
                <a:cs typeface="Arial" pitchFamily="34" charset="0"/>
              </a:rPr>
              <a:t> Simulation </a:t>
            </a:r>
            <a:r>
              <a:rPr lang="en-GB" sz="2900" dirty="0">
                <a:latin typeface="Arial" pitchFamily="34" charset="0"/>
                <a:cs typeface="Arial" pitchFamily="34" charset="0"/>
              </a:rPr>
              <a:t>period 1993-1998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endParaRPr lang="en-GB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44624"/>
            <a:ext cx="792000" cy="79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6156176" y="2931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Results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12</a:t>
            </a:fld>
            <a:endParaRPr lang="fr-FR"/>
          </a:p>
        </p:txBody>
      </p:sp>
      <p:sp>
        <p:nvSpPr>
          <p:cNvPr id="24" name="Titre 1"/>
          <p:cNvSpPr>
            <a:spLocks noGrp="1"/>
          </p:cNvSpPr>
          <p:nvPr>
            <p:ph type="title"/>
          </p:nvPr>
        </p:nvSpPr>
        <p:spPr>
          <a:xfrm>
            <a:off x="86816" y="908720"/>
            <a:ext cx="3117032" cy="936104"/>
          </a:xfrm>
        </p:spPr>
        <p:txBody>
          <a:bodyPr>
            <a:normAutofit/>
          </a:bodyPr>
          <a:lstStyle/>
          <a:p>
            <a:pPr algn="l"/>
            <a:r>
              <a:rPr lang="en-GB" sz="3200" dirty="0" err="1" smtClean="0">
                <a:solidFill>
                  <a:schemeClr val="accent1">
                    <a:lumMod val="50000"/>
                  </a:schemeClr>
                </a:solidFill>
              </a:rPr>
              <a:t>Rezé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 catchment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264672" y="4869160"/>
            <a:ext cx="5470225" cy="18490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26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Validation on </a:t>
            </a:r>
            <a:r>
              <a:rPr lang="en-US" sz="26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sewer discharge </a:t>
            </a:r>
          </a:p>
          <a:p>
            <a:pPr marL="560070" lvl="1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pc="100" dirty="0" smtClean="0">
                <a:latin typeface="Arial" pitchFamily="34" charset="0"/>
                <a:cs typeface="Arial" pitchFamily="34" charset="0"/>
              </a:rPr>
              <a:t>Max. observed discharge in the sanitary sewer due to soil water infiltration in winter 1994/95 </a:t>
            </a:r>
            <a:r>
              <a:rPr lang="en-US" spc="1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pc="100" dirty="0" err="1">
                <a:latin typeface="Arial" pitchFamily="34" charset="0"/>
                <a:cs typeface="Arial" pitchFamily="34" charset="0"/>
              </a:rPr>
              <a:t>Berthier</a:t>
            </a:r>
            <a:r>
              <a:rPr lang="en-US" spc="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pc="100" dirty="0" smtClean="0">
                <a:latin typeface="Arial" pitchFamily="34" charset="0"/>
                <a:cs typeface="Arial" pitchFamily="34" charset="0"/>
              </a:rPr>
              <a:t>1999)</a:t>
            </a:r>
            <a:r>
              <a:rPr lang="en-US" spc="1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pc="1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marL="834390" lvl="2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b="1" spc="1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en-US" b="1" spc="100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obs</a:t>
            </a:r>
            <a:r>
              <a:rPr lang="en-US" spc="100" dirty="0" smtClean="0">
                <a:latin typeface="Arial" pitchFamily="34" charset="0"/>
                <a:cs typeface="Arial" pitchFamily="34" charset="0"/>
              </a:rPr>
              <a:t> =0.008 m</a:t>
            </a:r>
            <a:r>
              <a:rPr lang="en-US" spc="1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pc="100" dirty="0" smtClean="0">
                <a:latin typeface="Arial" pitchFamily="34" charset="0"/>
                <a:cs typeface="Arial" pitchFamily="34" charset="0"/>
              </a:rPr>
              <a:t>/h/m </a:t>
            </a:r>
            <a:r>
              <a:rPr lang="en-US" spc="1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en-US" spc="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10.3 m</a:t>
            </a:r>
            <a:r>
              <a:rPr lang="en-US" b="1" spc="1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spc="1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/h</a:t>
            </a: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2" y="3789040"/>
            <a:ext cx="3096000" cy="3096000"/>
          </a:xfrm>
          <a:prstGeom prst="rect">
            <a:avLst/>
          </a:prstGeom>
        </p:spPr>
      </p:pic>
      <p:sp>
        <p:nvSpPr>
          <p:cNvPr id="20" name="Espace réservé du contenu 1"/>
          <p:cNvSpPr txBox="1">
            <a:spLocks/>
          </p:cNvSpPr>
          <p:nvPr/>
        </p:nvSpPr>
        <p:spPr>
          <a:xfrm>
            <a:off x="264672" y="1772816"/>
            <a:ext cx="3661656" cy="11459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77190" indent="-285750">
              <a:spcBef>
                <a:spcPts val="600"/>
              </a:spcBef>
              <a:spcAft>
                <a:spcPts val="600"/>
              </a:spcAft>
              <a:buClr>
                <a:schemeClr val="accent6"/>
              </a:buClr>
              <a:buFont typeface="Wingdings" pitchFamily="2" charset="2"/>
              <a:buChar char="§"/>
            </a:pPr>
            <a:r>
              <a:rPr lang="fr-FR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Calibration</a:t>
            </a:r>
            <a:r>
              <a:rPr lang="en-GB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IROAD </a:t>
            </a:r>
            <a:r>
              <a:rPr lang="fr-FR" sz="14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fr-F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10</a:t>
            </a:r>
            <a:r>
              <a:rPr lang="fr-FR" sz="1400" baseline="300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-5</a:t>
            </a:r>
            <a:r>
              <a:rPr lang="fr-F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(</a:t>
            </a:r>
            <a:r>
              <a:rPr lang="en-US" sz="1400" dirty="0" smtClean="0">
                <a:cs typeface="Arial" pitchFamily="34" charset="0"/>
              </a:rPr>
              <a:t>m/s)</a:t>
            </a:r>
            <a:endParaRPr lang="fr-FR" sz="1400" dirty="0" smtClean="0">
              <a:latin typeface="Arial" pitchFamily="34" charset="0"/>
              <a:cs typeface="Arial" pitchFamily="34" charset="0"/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FR" sz="1400" dirty="0" smtClean="0">
                <a:latin typeface="Arial" pitchFamily="34" charset="0"/>
                <a:cs typeface="Arial" pitchFamily="34" charset="0"/>
              </a:rPr>
              <a:t>IP </a:t>
            </a:r>
            <a:r>
              <a:rPr lang="fr-FR" sz="14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0.04 (-)</a:t>
            </a:r>
            <a:endParaRPr lang="en-GB" sz="14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</a:pPr>
            <a:endParaRPr lang="fr-FR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5868472" y="902122"/>
            <a:ext cx="2962633" cy="2958598"/>
            <a:chOff x="5868472" y="902122"/>
            <a:chExt cx="2962633" cy="2958598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472" y="908720"/>
              <a:ext cx="2952000" cy="2952000"/>
            </a:xfrm>
            <a:prstGeom prst="rect">
              <a:avLst/>
            </a:prstGeom>
          </p:spPr>
        </p:pic>
        <p:sp>
          <p:nvSpPr>
            <p:cNvPr id="26" name="ZoneTexte 25"/>
            <p:cNvSpPr txBox="1"/>
            <p:nvPr/>
          </p:nvSpPr>
          <p:spPr>
            <a:xfrm>
              <a:off x="6269389" y="902122"/>
              <a:ext cx="256171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/>
                <a:t>Sewer discharge due to soil water infiltration</a:t>
              </a:r>
              <a:endParaRPr lang="en-GB" sz="900" b="1" dirty="0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7164288" y="160905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Q</a:t>
            </a:r>
            <a:r>
              <a:rPr lang="fr-FR" sz="1400" b="1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sim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9.8 m</a:t>
            </a:r>
            <a:r>
              <a:rPr lang="fr-FR" sz="1400" b="1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/h</a:t>
            </a:r>
            <a:endParaRPr lang="fr-FR" sz="1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3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5796472" y="3800084"/>
            <a:ext cx="3240024" cy="3024000"/>
            <a:chOff x="5796472" y="3800084"/>
            <a:chExt cx="3240024" cy="3024000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472" y="3800084"/>
              <a:ext cx="3024000" cy="3024000"/>
            </a:xfrm>
            <a:prstGeom prst="rect">
              <a:avLst/>
            </a:prstGeom>
          </p:spPr>
        </p:pic>
        <p:sp>
          <p:nvSpPr>
            <p:cNvPr id="28" name="ZoneTexte 27"/>
            <p:cNvSpPr txBox="1"/>
            <p:nvPr/>
          </p:nvSpPr>
          <p:spPr>
            <a:xfrm>
              <a:off x="6474780" y="4005064"/>
              <a:ext cx="256171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/>
                <a:t>Water content in the sewer soil layer</a:t>
              </a:r>
              <a:endParaRPr lang="en-GB" sz="900" b="1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5796136" y="828422"/>
            <a:ext cx="3024336" cy="3024000"/>
            <a:chOff x="5796136" y="828422"/>
            <a:chExt cx="3024336" cy="3024000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828422"/>
              <a:ext cx="3024000" cy="3024000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6258756" y="1037928"/>
              <a:ext cx="2561716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/>
                <a:t>Sewer discharge due to soil water infiltration</a:t>
              </a:r>
              <a:endParaRPr lang="en-GB" sz="900" b="1" dirty="0"/>
            </a:p>
          </p:txBody>
        </p:sp>
      </p:grpSp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44624"/>
            <a:ext cx="792000" cy="79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6156176" y="26589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Results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13</a:t>
            </a:fld>
            <a:endParaRPr lang="fr-FR"/>
          </a:p>
        </p:txBody>
      </p:sp>
      <p:sp>
        <p:nvSpPr>
          <p:cNvPr id="19" name="Espace réservé du contenu 1"/>
          <p:cNvSpPr txBox="1">
            <a:spLocks/>
          </p:cNvSpPr>
          <p:nvPr/>
        </p:nvSpPr>
        <p:spPr>
          <a:xfrm>
            <a:off x="-36512" y="1772816"/>
            <a:ext cx="5832984" cy="26350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Char char=""/>
              <a:defRPr sz="2000" kern="1200" spc="1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6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Char char="§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Char char="§"/>
              <a:defRPr sz="1300" kern="1200" spc="1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000" dirty="0" smtClean="0"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Same model settings as for Rezé</a:t>
            </a:r>
          </a:p>
          <a:p>
            <a:pPr lvl="1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Characteristics of the Pin Sec catchment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Silty </a:t>
            </a: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sand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sz="15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Vegetation: </a:t>
            </a:r>
            <a:r>
              <a:rPr lang="fr-FR" sz="1500" dirty="0" smtClean="0">
                <a:latin typeface="Arial" pitchFamily="34" charset="0"/>
                <a:cs typeface="Arial" pitchFamily="34" charset="0"/>
              </a:rPr>
              <a:t>38% </a:t>
            </a:r>
            <a:r>
              <a:rPr lang="fr-FR" sz="1500" dirty="0" err="1">
                <a:latin typeface="Arial" pitchFamily="34" charset="0"/>
                <a:cs typeface="Arial" pitchFamily="34" charset="0"/>
              </a:rPr>
              <a:t>low</a:t>
            </a:r>
            <a:r>
              <a:rPr lang="fr-FR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500" dirty="0" err="1" smtClean="0">
                <a:latin typeface="Arial" pitchFamily="34" charset="0"/>
                <a:cs typeface="Arial" pitchFamily="34" charset="0"/>
              </a:rPr>
              <a:t>vegetation</a:t>
            </a:r>
            <a:r>
              <a:rPr lang="fr-FR" sz="1500" dirty="0" smtClean="0">
                <a:latin typeface="Arial" pitchFamily="34" charset="0"/>
                <a:cs typeface="Arial" pitchFamily="34" charset="0"/>
              </a:rPr>
              <a:t> (LV), 25% </a:t>
            </a:r>
            <a:r>
              <a:rPr lang="fr-FR" sz="1500" dirty="0">
                <a:latin typeface="Arial" pitchFamily="34" charset="0"/>
                <a:cs typeface="Arial" pitchFamily="34" charset="0"/>
              </a:rPr>
              <a:t>high </a:t>
            </a:r>
            <a:r>
              <a:rPr lang="fr-FR" sz="1500" dirty="0" err="1" smtClean="0">
                <a:latin typeface="Arial" pitchFamily="34" charset="0"/>
                <a:cs typeface="Arial" pitchFamily="34" charset="0"/>
              </a:rPr>
              <a:t>vegetation</a:t>
            </a:r>
            <a:r>
              <a:rPr lang="fr-FR" sz="1500" dirty="0" smtClean="0">
                <a:latin typeface="Arial" pitchFamily="34" charset="0"/>
                <a:cs typeface="Arial" pitchFamily="34" charset="0"/>
              </a:rPr>
              <a:t> (HV),37% </a:t>
            </a:r>
            <a:r>
              <a:rPr lang="fr-FR" sz="1500" dirty="0" err="1">
                <a:latin typeface="Arial" pitchFamily="34" charset="0"/>
                <a:cs typeface="Arial" pitchFamily="34" charset="0"/>
              </a:rPr>
              <a:t>bare</a:t>
            </a:r>
            <a:r>
              <a:rPr lang="fr-FR" sz="15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1500" dirty="0" err="1" smtClean="0">
                <a:latin typeface="Arial" pitchFamily="34" charset="0"/>
                <a:cs typeface="Arial" pitchFamily="34" charset="0"/>
              </a:rPr>
              <a:t>soil</a:t>
            </a:r>
            <a:r>
              <a:rPr lang="fr-FR" sz="1500" dirty="0" smtClean="0">
                <a:latin typeface="Arial" pitchFamily="34" charset="0"/>
                <a:cs typeface="Arial" pitchFamily="34" charset="0"/>
              </a:rPr>
              <a:t> (BS</a:t>
            </a:r>
            <a:r>
              <a:rPr lang="fr-FR" sz="15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 Simulation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period 2010-2012</a:t>
            </a:r>
          </a:p>
          <a:p>
            <a:pPr lvl="2">
              <a:spcAft>
                <a:spcPts val="12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fr-FR" sz="1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chemeClr val="accent2"/>
              </a:buClr>
              <a:buFont typeface="Arial" pitchFamily="34" charset="0"/>
              <a:buChar char="•"/>
            </a:pPr>
            <a:endParaRPr lang="en-US" sz="2000" dirty="0" smtClean="0">
              <a:sym typeface="Wingdings" panose="05000000000000000000" pitchFamily="2" charset="2"/>
            </a:endParaRPr>
          </a:p>
          <a:p>
            <a:pPr lvl="1">
              <a:spcBef>
                <a:spcPts val="1200"/>
              </a:spcBef>
            </a:pPr>
            <a:endParaRPr lang="en-GB" sz="2800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1200"/>
              </a:spcBef>
            </a:pPr>
            <a:endParaRPr lang="fr-FR" sz="2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itre 1"/>
          <p:cNvSpPr>
            <a:spLocks noGrp="1"/>
          </p:cNvSpPr>
          <p:nvPr>
            <p:ph type="title"/>
          </p:nvPr>
        </p:nvSpPr>
        <p:spPr>
          <a:xfrm>
            <a:off x="86816" y="845840"/>
            <a:ext cx="3333056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Pin Sec catchment 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ZoneTexte 12"/>
          <p:cNvSpPr txBox="1"/>
          <p:nvPr/>
        </p:nvSpPr>
        <p:spPr>
          <a:xfrm>
            <a:off x="6277170" y="4769986"/>
            <a:ext cx="504055" cy="315198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err="1" smtClean="0">
                <a:solidFill>
                  <a:srgbClr val="FF0000"/>
                </a:solidFill>
              </a:rPr>
              <a:t>WG</a:t>
            </a:r>
            <a:r>
              <a:rPr lang="fr-FR" sz="1100" baseline="-25000" dirty="0" err="1" smtClean="0">
                <a:solidFill>
                  <a:srgbClr val="FF0000"/>
                </a:solidFill>
              </a:rPr>
              <a:t>fc</a:t>
            </a:r>
            <a:endParaRPr lang="fr-FR" sz="1100" baseline="-25000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3177"/>
              </p:ext>
            </p:extLst>
          </p:nvPr>
        </p:nvGraphicFramePr>
        <p:xfrm>
          <a:off x="389816" y="4437112"/>
          <a:ext cx="4654233" cy="200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555"/>
                <a:gridCol w="1197293"/>
                <a:gridCol w="1621155"/>
                <a:gridCol w="69723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Simulation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latin typeface="Arial" pitchFamily="34" charset="0"/>
                          <a:cs typeface="Arial" pitchFamily="34" charset="0"/>
                        </a:rPr>
                        <a:t>Soil</a:t>
                      </a:r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 texture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  <a:r>
                        <a:rPr lang="fr-FR" sz="1400" b="0" baseline="0" dirty="0" smtClean="0">
                          <a:latin typeface="Arial" pitchFamily="34" charset="0"/>
                          <a:cs typeface="Arial" pitchFamily="34" charset="0"/>
                        </a:rPr>
                        <a:t> surfaces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ETP [%]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Sim 1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latin typeface="Arial" pitchFamily="34" charset="0"/>
                          <a:cs typeface="Arial" pitchFamily="34" charset="0"/>
                        </a:rPr>
                        <a:t>silty</a:t>
                      </a:r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latin typeface="Arial" pitchFamily="34" charset="0"/>
                          <a:cs typeface="Arial" pitchFamily="34" charset="0"/>
                        </a:rPr>
                        <a:t>sand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LV+HV+BS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fr-FR" sz="1400" b="0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  <a:endParaRPr lang="fr-FR" sz="1400" b="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 2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silty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sand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LV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74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Sim 3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latin typeface="Arial" pitchFamily="34" charset="0"/>
                          <a:cs typeface="Arial" pitchFamily="34" charset="0"/>
                        </a:rPr>
                        <a:t>silty</a:t>
                      </a:r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latin typeface="Arial" pitchFamily="34" charset="0"/>
                          <a:cs typeface="Arial" pitchFamily="34" charset="0"/>
                        </a:rPr>
                        <a:t>clay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LV+HV+BS</a:t>
                      </a:r>
                    </a:p>
                  </a:txBody>
                  <a:tcPr anchor="ctr">
                    <a:solidFill>
                      <a:srgbClr val="A9DA7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fr-FR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9DA7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Sim 4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1B73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silty</a:t>
                      </a: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fr-FR" sz="1400" b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clay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1B736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LV</a:t>
                      </a:r>
                    </a:p>
                  </a:txBody>
                  <a:tcPr anchor="ctr">
                    <a:solidFill>
                      <a:srgbClr val="1B736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75</a:t>
                      </a:r>
                      <a:endParaRPr lang="fr-FR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1B736B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23528" y="5705138"/>
            <a:ext cx="4824536" cy="8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/>
          <p:cNvSpPr/>
          <p:nvPr/>
        </p:nvSpPr>
        <p:spPr>
          <a:xfrm>
            <a:off x="6258755" y="4663061"/>
            <a:ext cx="2311571" cy="8442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12"/>
          <p:cNvSpPr txBox="1"/>
          <p:nvPr/>
        </p:nvSpPr>
        <p:spPr>
          <a:xfrm>
            <a:off x="6320996" y="5346050"/>
            <a:ext cx="504055" cy="315198"/>
          </a:xfrm>
          <a:prstGeom prst="rect">
            <a:avLst/>
          </a:prstGeom>
          <a:solidFill>
            <a:schemeClr val="bg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 err="1" smtClean="0">
                <a:solidFill>
                  <a:srgbClr val="FF0000"/>
                </a:solidFill>
              </a:rPr>
              <a:t>WG</a:t>
            </a:r>
            <a:r>
              <a:rPr lang="fr-FR" sz="1100" baseline="-25000" dirty="0" err="1" smtClean="0">
                <a:solidFill>
                  <a:srgbClr val="FF0000"/>
                </a:solidFill>
              </a:rPr>
              <a:t>fc</a:t>
            </a:r>
            <a:endParaRPr lang="fr-FR" sz="1100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769612" y="4407852"/>
            <a:ext cx="792088" cy="170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ectangle 35"/>
          <p:cNvSpPr/>
          <p:nvPr/>
        </p:nvSpPr>
        <p:spPr>
          <a:xfrm>
            <a:off x="6285562" y="1574044"/>
            <a:ext cx="2298083" cy="1641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/>
          <p:cNvSpPr/>
          <p:nvPr/>
        </p:nvSpPr>
        <p:spPr>
          <a:xfrm>
            <a:off x="7099594" y="1412775"/>
            <a:ext cx="1306861" cy="2501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587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 animBg="1"/>
      <p:bldP spid="32" grpId="0" animBg="1"/>
      <p:bldP spid="32" grpId="1" animBg="1"/>
      <p:bldP spid="35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Conclusion and Perspectives  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5496" y="1772816"/>
            <a:ext cx="9020050" cy="5069160"/>
          </a:xfrm>
        </p:spPr>
        <p:txBody>
          <a:bodyPr>
            <a:normAutofit fontScale="92500" lnSpcReduction="10000"/>
          </a:bodyPr>
          <a:lstStyle/>
          <a:p>
            <a:pPr marL="857250" lvl="2" indent="-457200">
              <a:spcAft>
                <a:spcPts val="1200"/>
              </a:spcAft>
              <a:buClr>
                <a:schemeClr val="accent2"/>
              </a:buClr>
            </a:pPr>
            <a:r>
              <a:rPr lang="en-US" sz="2200" dirty="0" smtClean="0"/>
              <a:t>Sensitivity analyses </a:t>
            </a:r>
            <a:r>
              <a:rPr lang="en-US" sz="2200" dirty="0" smtClean="0">
                <a:sym typeface="Wingdings" panose="05000000000000000000" pitchFamily="2" charset="2"/>
              </a:rPr>
              <a:t></a:t>
            </a:r>
            <a:r>
              <a:rPr lang="en-US" sz="2200" dirty="0" smtClean="0"/>
              <a:t> identified parameters for calibration:</a:t>
            </a:r>
            <a:endParaRPr lang="en-US" sz="2200" dirty="0">
              <a:solidFill>
                <a:schemeClr val="accent6"/>
              </a:solidFill>
              <a:cs typeface="Arial" pitchFamily="34" charset="0"/>
            </a:endParaRPr>
          </a:p>
          <a:p>
            <a:pPr lvl="2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IROAD, CONN, IP, SOILCLAY</a:t>
            </a:r>
            <a:r>
              <a:rPr lang="en-US" sz="1800" dirty="0">
                <a:cs typeface="Arial" pitchFamily="34" charset="0"/>
              </a:rPr>
              <a:t>, </a:t>
            </a:r>
            <a:r>
              <a:rPr lang="en-US" sz="1800" dirty="0" smtClean="0">
                <a:cs typeface="Arial" pitchFamily="34" charset="0"/>
              </a:rPr>
              <a:t>SOILSAND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cs typeface="Arial" pitchFamily="34" charset="0"/>
              </a:rPr>
              <a:t>Hydrologic validation on two small urban catchments:</a:t>
            </a:r>
          </a:p>
          <a:p>
            <a:pPr lvl="2">
              <a:spcBef>
                <a:spcPts val="1200"/>
              </a:spcBef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Rezé: Validation on sewer discharge 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cs typeface="Arial" pitchFamily="34" charset="0"/>
              </a:rPr>
              <a:t>Application on another catchment opens new questions: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1600" dirty="0" smtClean="0">
                <a:cs typeface="Arial" pitchFamily="34" charset="0"/>
              </a:rPr>
              <a:t>Soil texture and hydraulic conductivity at saturation: sandy soils represent a high drainage capacity</a:t>
            </a:r>
          </a:p>
          <a:p>
            <a:pPr lvl="3"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en-US" sz="1600" dirty="0" smtClean="0">
                <a:cs typeface="Arial" pitchFamily="34" charset="0"/>
              </a:rPr>
              <a:t>Representation of urban vegetation: Evapotranspiration is too important for an urban catchment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itchFamily="34" charset="0"/>
              </a:rPr>
              <a:t>SURFEX v8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2200" dirty="0" smtClean="0">
                <a:cs typeface="Arial" pitchFamily="34" charset="0"/>
              </a:rPr>
              <a:t>New developments of representation </a:t>
            </a:r>
            <a:r>
              <a:rPr lang="en-US" sz="2200" dirty="0" smtClean="0">
                <a:cs typeface="Arial" pitchFamily="34" charset="0"/>
              </a:rPr>
              <a:t>of </a:t>
            </a:r>
            <a:r>
              <a:rPr lang="en-US" sz="2200" dirty="0" smtClean="0">
                <a:cs typeface="Arial" pitchFamily="34" charset="0"/>
              </a:rPr>
              <a:t>trees (E</a:t>
            </a:r>
            <a:r>
              <a:rPr lang="en-US" sz="2200" dirty="0" smtClean="0">
                <a:cs typeface="Arial" pitchFamily="34" charset="0"/>
              </a:rPr>
              <a:t>. Redon</a:t>
            </a:r>
            <a:r>
              <a:rPr lang="en-US" sz="2200" dirty="0" smtClean="0">
                <a:cs typeface="Arial" pitchFamily="34" charset="0"/>
              </a:rPr>
              <a:t>)</a:t>
            </a:r>
          </a:p>
          <a:p>
            <a:pPr lvl="2">
              <a:spcBef>
                <a:spcPts val="1200"/>
              </a:spcBef>
              <a:spcAft>
                <a:spcPts val="1200"/>
              </a:spcAft>
              <a:buClr>
                <a:schemeClr val="accent2"/>
              </a:buClr>
            </a:pPr>
            <a:endParaRPr lang="en-US" sz="1800" dirty="0">
              <a:cs typeface="Arial" pitchFamily="34" charset="0"/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00392" y="19751"/>
            <a:ext cx="792000" cy="792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7903418" y="1791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Conclusion</a:t>
            </a:r>
          </a:p>
          <a:p>
            <a:pPr algn="ctr"/>
            <a:r>
              <a:rPr lang="fr-FR" sz="1400" b="1" dirty="0" smtClean="0">
                <a:solidFill>
                  <a:schemeClr val="bg1"/>
                </a:solidFill>
              </a:rPr>
              <a:t>&amp; </a:t>
            </a:r>
            <a:r>
              <a:rPr lang="fr-FR" sz="1400" b="1" dirty="0" err="1" smtClean="0">
                <a:solidFill>
                  <a:schemeClr val="bg1"/>
                </a:solidFill>
              </a:rPr>
              <a:t>Persp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15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2547714"/>
          </a:xfrm>
        </p:spPr>
        <p:txBody>
          <a:bodyPr>
            <a:normAutofit/>
          </a:bodyPr>
          <a:lstStyle/>
          <a:p>
            <a:pPr algn="l"/>
            <a:r>
              <a:rPr lang="fr-FR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Thank</a:t>
            </a:r>
            <a:r>
              <a:rPr lang="fr-F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fr-FR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you</a:t>
            </a:r>
            <a:r>
              <a:rPr lang="fr-F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for </a:t>
            </a:r>
            <a:r>
              <a:rPr lang="fr-FR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your</a:t>
            </a:r>
            <a:r>
              <a:rPr lang="fr-F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attention !</a:t>
            </a:r>
            <a:endParaRPr lang="fr-FR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Organigramme : Document 4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Organigramme : Document 5"/>
          <p:cNvSpPr/>
          <p:nvPr/>
        </p:nvSpPr>
        <p:spPr>
          <a:xfrm flipV="1">
            <a:off x="812" y="5949280"/>
            <a:ext cx="9144000" cy="90589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ous-titre 1"/>
          <p:cNvSpPr txBox="1">
            <a:spLocks/>
          </p:cNvSpPr>
          <p:nvPr/>
        </p:nvSpPr>
        <p:spPr>
          <a:xfrm>
            <a:off x="450304" y="159296"/>
            <a:ext cx="68580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800" dirty="0" smtClean="0">
                <a:solidFill>
                  <a:schemeClr val="bg1"/>
                </a:solidFill>
              </a:rPr>
              <a:t>SURFEX workshop</a:t>
            </a:r>
          </a:p>
          <a:p>
            <a:pPr algn="l"/>
            <a:r>
              <a:rPr lang="fr-FR" sz="1800" dirty="0" smtClean="0">
                <a:solidFill>
                  <a:schemeClr val="bg1"/>
                </a:solidFill>
              </a:rPr>
              <a:t>27th </a:t>
            </a:r>
            <a:r>
              <a:rPr lang="en-GB" sz="1800" dirty="0" smtClean="0">
                <a:solidFill>
                  <a:schemeClr val="bg1"/>
                </a:solidFill>
              </a:rPr>
              <a:t>February – 1st March 2017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79791" y="6608957"/>
            <a:ext cx="26808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bg1"/>
                </a:solidFill>
              </a:rPr>
              <a:t>Image: http://fr.123rf.com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0808"/>
            <a:ext cx="4439183" cy="35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443408" y="4409678"/>
            <a:ext cx="8352928" cy="2547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000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Any</a:t>
            </a:r>
            <a:r>
              <a:rPr lang="fr-FR" sz="4000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questions?</a:t>
            </a:r>
            <a:endParaRPr lang="fr-FR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5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179512" y="1755973"/>
                <a:ext cx="8784976" cy="5235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fr-FR" sz="2200" dirty="0" smtClean="0">
                    <a:solidFill>
                      <a:schemeClr val="accent6"/>
                    </a:solidFill>
                    <a:sym typeface="Wingdings" pitchFamily="2" charset="2"/>
                  </a:rPr>
                  <a:t> </a:t>
                </a:r>
                <a:r>
                  <a:rPr lang="fr-FR" sz="2200" dirty="0" smtClean="0">
                    <a:solidFill>
                      <a:schemeClr val="accent6"/>
                    </a:solidFill>
                  </a:rPr>
                  <a:t>Critère </a:t>
                </a:r>
                <a:r>
                  <a:rPr lang="fr-FR" sz="2200" dirty="0">
                    <a:solidFill>
                      <a:schemeClr val="accent6"/>
                    </a:solidFill>
                  </a:rPr>
                  <a:t>statistique de </a:t>
                </a:r>
                <a:r>
                  <a:rPr lang="fr-FR" sz="2200" dirty="0" err="1" smtClean="0">
                    <a:solidFill>
                      <a:schemeClr val="accent6"/>
                    </a:solidFill>
                  </a:rPr>
                  <a:t>Kling</a:t>
                </a:r>
                <a:r>
                  <a:rPr lang="fr-FR" sz="2200" dirty="0" smtClean="0">
                    <a:solidFill>
                      <a:schemeClr val="accent6"/>
                    </a:solidFill>
                  </a:rPr>
                  <a:t>-Gupta </a:t>
                </a:r>
                <a:r>
                  <a:rPr lang="fr-FR" sz="2200" dirty="0">
                    <a:solidFill>
                      <a:schemeClr val="accent6"/>
                    </a:solidFill>
                  </a:rPr>
                  <a:t>(KGE)</a:t>
                </a:r>
                <a:r>
                  <a:rPr lang="fr-FR" sz="2400" dirty="0">
                    <a:solidFill>
                      <a:schemeClr val="accent6"/>
                    </a:solidFill>
                  </a:rPr>
                  <a:t> </a:t>
                </a:r>
                <a:r>
                  <a:rPr lang="fr-FR" sz="1200" dirty="0" smtClean="0">
                    <a:solidFill>
                      <a:schemeClr val="accent6"/>
                    </a:solidFill>
                  </a:rPr>
                  <a:t>(Gupta et al. 2009)</a:t>
                </a:r>
                <a:endParaRPr lang="fr-FR" sz="1200" dirty="0">
                  <a:solidFill>
                    <a:schemeClr val="accent6"/>
                  </a:solidFill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>
                          <a:latin typeface="Cambria Math"/>
                        </a:rPr>
                        <m:t>𝑲𝑮𝑬</m:t>
                      </m:r>
                      <m:r>
                        <a:rPr lang="fr-FR" b="1" i="1">
                          <a:latin typeface="Cambria Math"/>
                        </a:rPr>
                        <m:t>=</m:t>
                      </m:r>
                      <m:r>
                        <a:rPr lang="fr-FR" b="1" i="1">
                          <a:latin typeface="Cambria Math"/>
                        </a:rPr>
                        <m:t>𝟏</m:t>
                      </m:r>
                      <m:r>
                        <a:rPr lang="fr-FR" b="1" i="1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fr-FR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𝒓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𝜶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b="1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𝜷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b="1" i="1">
                                      <a:latin typeface="Cambria Math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fr-FR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fr-FR" dirty="0" smtClean="0"/>
              </a:p>
              <a:p>
                <a:r>
                  <a:rPr lang="fr-FR" dirty="0"/>
                  <a:t>Avec :</a:t>
                </a:r>
              </a:p>
              <a:p>
                <a:pPr marL="285750" lvl="0" indent="-285750">
                  <a:buClr>
                    <a:schemeClr val="accent2"/>
                  </a:buClr>
                  <a:buFont typeface="Arial" pitchFamily="34" charset="0"/>
                  <a:buChar char="•"/>
                </a:pPr>
                <a:r>
                  <a:rPr lang="fr-FR" dirty="0"/>
                  <a:t>le coefficient de corrélation linéaire (r) entre les variables simulées et de </a:t>
                </a:r>
                <a:r>
                  <a:rPr lang="fr-FR" dirty="0" smtClean="0"/>
                  <a:t>référence:</a:t>
                </a:r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𝒓</m:t>
                      </m:r>
                      <m:r>
                        <a:rPr lang="fr-FR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((</m:t>
                              </m:r>
                              <m: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𝑫𝒔𝒊𝒎</m:t>
                              </m:r>
                              <m:d>
                                <m:dPr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𝑫𝒔𝒊𝒎</m:t>
                                  </m:r>
                                </m:e>
                              </m:acc>
                            </m:e>
                          </m:nary>
                          <m: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)∗(</m:t>
                          </m:r>
                          <m: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𝑫𝒓𝒆𝒇</m:t>
                          </m:r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𝑫𝒓𝒆𝒇</m:t>
                              </m:r>
                            </m:e>
                          </m:acc>
                          <m: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))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𝑫𝒔𝒊𝒎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𝑫𝒔𝒊𝒎</m:t>
                                          </m:r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∗</m:t>
                          </m:r>
                          <m:rad>
                            <m:radPr>
                              <m:degHide m:val="on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𝑫𝒓𝒆𝒇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𝑫𝒓𝒆𝒇</m:t>
                                          </m:r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fr-F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lvl="0" indent="-285750">
                  <a:buClr>
                    <a:schemeClr val="accent2"/>
                  </a:buClr>
                  <a:buFont typeface="Arial" pitchFamily="34" charset="0"/>
                  <a:buChar char="•"/>
                </a:pPr>
                <a:r>
                  <a:rPr lang="fr-FR" dirty="0"/>
                  <a:t>la variabilité relative (α)  représentée par le quotient des écarts-types sur les variables simulées et de </a:t>
                </a:r>
                <a:r>
                  <a:rPr lang="fr-FR" dirty="0" smtClean="0"/>
                  <a:t>référence:</a:t>
                </a:r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𝜶</m:t>
                      </m:r>
                      <m:r>
                        <a:rPr lang="fr-FR" sz="16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𝑫𝒔𝒊𝒎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𝑫𝒔𝒊𝒎</m:t>
                                          </m:r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sz="1600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fr-FR" sz="1600" b="1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𝑫𝒓𝒆𝒇</m:t>
                                      </m:r>
                                      <m:d>
                                        <m:dPr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𝒕</m:t>
                                          </m:r>
                                        </m:e>
                                      </m:d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̅"/>
                                          <m:ctrlP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𝑫𝒓𝒆𝒇</m:t>
                                          </m:r>
                                          <m:r>
                                            <a:rPr lang="fr-FR" sz="1600" b="1" i="1">
                                              <a:solidFill>
                                                <a:schemeClr val="accent1">
                                                  <a:lumMod val="75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e>
                                      </m:acc>
                                    </m:e>
                                    <m:sup>
                                      <m:r>
                                        <a:rPr lang="fr-FR" sz="1600" b="1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fr-FR" sz="1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285750" lvl="0" indent="-285750">
                  <a:buClr>
                    <a:schemeClr val="accent2"/>
                  </a:buClr>
                  <a:buFont typeface="Arial" pitchFamily="34" charset="0"/>
                  <a:buChar char="•"/>
                </a:pPr>
                <a:r>
                  <a:rPr lang="fr-FR" dirty="0"/>
                  <a:t>le biais (</a:t>
                </a:r>
                <a:r>
                  <a:rPr lang="fr-FR" dirty="0" smtClean="0"/>
                  <a:t>β):</a:t>
                </a:r>
                <a:endParaRPr lang="fr-F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𝜷</m:t>
                      </m:r>
                      <m:r>
                        <a:rPr lang="fr-FR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fr-F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𝑫𝒔𝒊𝒎</m:t>
                              </m:r>
                            </m:e>
                          </m:acc>
                        </m:num>
                        <m:den>
                          <m:acc>
                            <m:accPr>
                              <m:chr m:val="̅"/>
                              <m:ctrlPr>
                                <a:rPr lang="fr-F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b="1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𝑫𝒓𝒆𝒇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fr-FR" b="1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>
                  <a:spcAft>
                    <a:spcPts val="1200"/>
                  </a:spcAft>
                </a:pPr>
                <a:endParaRPr lang="fr-FR" dirty="0"/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755973"/>
                <a:ext cx="8784976" cy="5235023"/>
              </a:xfrm>
              <a:prstGeom prst="rect">
                <a:avLst/>
              </a:prstGeom>
              <a:blipFill rotWithShape="1">
                <a:blip r:embed="rId3"/>
                <a:stretch>
                  <a:fillRect l="-832" t="-34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1" y="773832"/>
            <a:ext cx="8641021" cy="1143000"/>
          </a:xfrm>
        </p:spPr>
        <p:txBody>
          <a:bodyPr>
            <a:normAutofit/>
          </a:bodyPr>
          <a:lstStyle/>
          <a:p>
            <a:pPr algn="l"/>
            <a:r>
              <a:rPr lang="fr-FR" sz="3600" dirty="0" smtClean="0">
                <a:solidFill>
                  <a:schemeClr val="accent1">
                    <a:lumMod val="50000"/>
                  </a:schemeClr>
                </a:solidFill>
              </a:rPr>
              <a:t>Représentation des Résultats</a:t>
            </a:r>
            <a:endParaRPr lang="fr-FR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44624"/>
            <a:ext cx="792000" cy="792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6084168" y="293190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Résultats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2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5"/>
          <p:cNvSpPr/>
          <p:nvPr/>
        </p:nvSpPr>
        <p:spPr>
          <a:xfrm rot="2436975">
            <a:off x="-6832845" y="-319889"/>
            <a:ext cx="8696124" cy="8221661"/>
          </a:xfrm>
          <a:prstGeom prst="arc">
            <a:avLst>
              <a:gd name="adj1" fmla="val 16364994"/>
              <a:gd name="adj2" fmla="val 469008"/>
            </a:avLst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Organigramme : Document 4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8" name="Ellipse 7"/>
          <p:cNvSpPr/>
          <p:nvPr/>
        </p:nvSpPr>
        <p:spPr>
          <a:xfrm>
            <a:off x="764044" y="1379112"/>
            <a:ext cx="783620" cy="7836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1" name="Ellipse 10"/>
          <p:cNvSpPr/>
          <p:nvPr/>
        </p:nvSpPr>
        <p:spPr>
          <a:xfrm>
            <a:off x="1187624" y="2492896"/>
            <a:ext cx="783620" cy="78362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3" name="Ellipse 12"/>
          <p:cNvSpPr/>
          <p:nvPr/>
        </p:nvSpPr>
        <p:spPr>
          <a:xfrm>
            <a:off x="1331640" y="3490664"/>
            <a:ext cx="783620" cy="78362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Ellipse 13"/>
          <p:cNvSpPr/>
          <p:nvPr/>
        </p:nvSpPr>
        <p:spPr>
          <a:xfrm>
            <a:off x="1259632" y="4589596"/>
            <a:ext cx="783620" cy="78362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Ellipse 14"/>
          <p:cNvSpPr/>
          <p:nvPr/>
        </p:nvSpPr>
        <p:spPr>
          <a:xfrm>
            <a:off x="827584" y="5597708"/>
            <a:ext cx="783620" cy="7836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9" name="ZoneTexte 18"/>
          <p:cNvSpPr txBox="1"/>
          <p:nvPr/>
        </p:nvSpPr>
        <p:spPr>
          <a:xfrm>
            <a:off x="1579434" y="1489109"/>
            <a:ext cx="572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Context</a:t>
            </a:r>
            <a:endParaRPr lang="en-GB" sz="2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2051720" y="2623096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Model TEB-Hydro</a:t>
            </a:r>
            <a:endParaRPr lang="en-GB" sz="2800" dirty="0"/>
          </a:p>
        </p:txBody>
      </p:sp>
      <p:sp>
        <p:nvSpPr>
          <p:cNvPr id="21" name="ZoneTexte 20"/>
          <p:cNvSpPr txBox="1"/>
          <p:nvPr/>
        </p:nvSpPr>
        <p:spPr>
          <a:xfrm>
            <a:off x="2267744" y="362086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Methodology </a:t>
            </a:r>
            <a:endParaRPr lang="en-GB" sz="2800" dirty="0"/>
          </a:p>
        </p:txBody>
      </p:sp>
      <p:sp>
        <p:nvSpPr>
          <p:cNvPr id="22" name="ZoneTexte 21"/>
          <p:cNvSpPr txBox="1"/>
          <p:nvPr/>
        </p:nvSpPr>
        <p:spPr>
          <a:xfrm>
            <a:off x="2211152" y="471979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Results and discussion</a:t>
            </a:r>
            <a:endParaRPr lang="en-GB" sz="2800" dirty="0"/>
          </a:p>
        </p:txBody>
      </p:sp>
      <p:sp>
        <p:nvSpPr>
          <p:cNvPr id="24" name="ZoneTexte 23"/>
          <p:cNvSpPr txBox="1"/>
          <p:nvPr/>
        </p:nvSpPr>
        <p:spPr>
          <a:xfrm>
            <a:off x="1763688" y="5727173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Conclusion and perspectives</a:t>
            </a:r>
            <a:endParaRPr lang="en-GB" sz="2800" dirty="0"/>
          </a:p>
        </p:txBody>
      </p:sp>
      <p:sp>
        <p:nvSpPr>
          <p:cNvPr id="26" name="Forme libre 25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9" name="Ellipse 28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Ellipse 29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1" name="Ellipse 30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6" name="Ellipse 35"/>
          <p:cNvSpPr/>
          <p:nvPr/>
        </p:nvSpPr>
        <p:spPr>
          <a:xfrm>
            <a:off x="517346" y="230491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406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73884E-6 L -0.03594 -0.1778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-89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00717E-8 L 0.11459 -0.3194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-15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5.41291E-7 L 0.30382 -0.4751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91" y="-237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0222E-6 L 0.51632 -0.6564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16" y="-32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5369E-6 L 0.79184 -0.8241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3" y="-41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GB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08681"/>
            <a:ext cx="783620" cy="7836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Ellipse 7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385408" y="34198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Context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24" name="Espace réservé du contenu 1"/>
          <p:cNvSpPr txBox="1">
            <a:spLocks/>
          </p:cNvSpPr>
          <p:nvPr/>
        </p:nvSpPr>
        <p:spPr>
          <a:xfrm>
            <a:off x="179512" y="1628800"/>
            <a:ext cx="8407893" cy="15841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28600">
              <a:lnSpc>
                <a:spcPct val="120000"/>
              </a:lnSpc>
              <a:buClr>
                <a:schemeClr val="accent6"/>
              </a:buClr>
              <a:buFont typeface="Wingdings 2" pitchFamily="18" charset="2"/>
              <a:buChar char=""/>
              <a:defRPr/>
            </a:pPr>
            <a:r>
              <a:rPr lang="fr-FR" sz="22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Population </a:t>
            </a:r>
            <a:r>
              <a:rPr lang="en-GB" sz="22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growth </a:t>
            </a:r>
            <a:r>
              <a:rPr lang="fr-FR" sz="22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GB" sz="22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cities</a:t>
            </a:r>
          </a:p>
          <a:p>
            <a:pPr lvl="1"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1900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Expansion and densification of urban surfaces </a:t>
            </a:r>
          </a:p>
          <a:p>
            <a:pPr lvl="1">
              <a:spcAft>
                <a:spcPts val="1800"/>
              </a:spcAft>
              <a:buClr>
                <a:schemeClr val="accent2"/>
              </a:buClr>
              <a:buFont typeface="Arial" pitchFamily="34" charset="0"/>
              <a:buChar char="•"/>
              <a:defRPr/>
            </a:pPr>
            <a:r>
              <a:rPr lang="en-GB" sz="1900" spc="1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Augmentation of anthropic emissions</a:t>
            </a:r>
          </a:p>
          <a:p>
            <a:pPr marL="0" indent="0">
              <a:buClr>
                <a:schemeClr val="accent2"/>
              </a:buClr>
              <a:buNone/>
              <a:defRPr/>
            </a:pPr>
            <a:r>
              <a:rPr lang="en-GB" sz="21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Influence on the hydrological cycle</a:t>
            </a:r>
            <a:r>
              <a:rPr lang="fr-FR" sz="2100" spc="15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fr-FR" sz="2100" spc="15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213117" y="4231299"/>
            <a:ext cx="2543602" cy="1565706"/>
            <a:chOff x="1775861" y="4975123"/>
            <a:chExt cx="2543602" cy="1565706"/>
          </a:xfrm>
        </p:grpSpPr>
        <p:pic>
          <p:nvPicPr>
            <p:cNvPr id="41" name="Image 4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2"/>
            <a:stretch/>
          </p:blipFill>
          <p:spPr>
            <a:xfrm>
              <a:off x="1828824" y="4975123"/>
              <a:ext cx="2490639" cy="1401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2" name="ZoneTexte 41"/>
            <p:cNvSpPr txBox="1"/>
            <p:nvPr/>
          </p:nvSpPr>
          <p:spPr>
            <a:xfrm>
              <a:off x="1775861" y="6347859"/>
              <a:ext cx="2004051" cy="192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Source: http</a:t>
              </a:r>
              <a:r>
                <a:rPr lang="fr-FR" sz="900" dirty="0">
                  <a:latin typeface="Arial" pitchFamily="34" charset="0"/>
                  <a:cs typeface="Arial" pitchFamily="34" charset="0"/>
                </a:rPr>
                <a:t>://www.localwom.com</a:t>
              </a:r>
            </a:p>
          </p:txBody>
        </p:sp>
      </p:grpSp>
      <p:sp>
        <p:nvSpPr>
          <p:cNvPr id="33" name="Flèche vers le bas 32"/>
          <p:cNvSpPr/>
          <p:nvPr/>
        </p:nvSpPr>
        <p:spPr>
          <a:xfrm>
            <a:off x="2752285" y="5031545"/>
            <a:ext cx="408130" cy="509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Flèche vers le bas 35"/>
          <p:cNvSpPr/>
          <p:nvPr/>
        </p:nvSpPr>
        <p:spPr>
          <a:xfrm rot="10800000">
            <a:off x="2804440" y="4342600"/>
            <a:ext cx="299364" cy="509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Flèche droite 36"/>
          <p:cNvSpPr/>
          <p:nvPr/>
        </p:nvSpPr>
        <p:spPr>
          <a:xfrm>
            <a:off x="3225934" y="4821596"/>
            <a:ext cx="504056" cy="127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/>
          <p:cNvSpPr txBox="1"/>
          <p:nvPr/>
        </p:nvSpPr>
        <p:spPr>
          <a:xfrm>
            <a:off x="2627784" y="3990713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Evapotranspiration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2718793" y="5558978"/>
            <a:ext cx="1600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Infiltration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3824789" y="4752355"/>
            <a:ext cx="713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Runoff</a:t>
            </a:r>
          </a:p>
        </p:txBody>
      </p:sp>
      <p:grpSp>
        <p:nvGrpSpPr>
          <p:cNvPr id="44" name="Groupe 43"/>
          <p:cNvGrpSpPr/>
          <p:nvPr/>
        </p:nvGrpSpPr>
        <p:grpSpPr>
          <a:xfrm>
            <a:off x="4644008" y="4220064"/>
            <a:ext cx="2555775" cy="1604136"/>
            <a:chOff x="1763688" y="3333370"/>
            <a:chExt cx="2555775" cy="1604136"/>
          </a:xfrm>
        </p:grpSpPr>
        <p:pic>
          <p:nvPicPr>
            <p:cNvPr id="51" name="Image 5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243"/>
            <a:stretch/>
          </p:blipFill>
          <p:spPr>
            <a:xfrm>
              <a:off x="1835695" y="3333370"/>
              <a:ext cx="2483768" cy="14012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2" name="ZoneTexte 51"/>
            <p:cNvSpPr txBox="1"/>
            <p:nvPr/>
          </p:nvSpPr>
          <p:spPr>
            <a:xfrm>
              <a:off x="1763688" y="4706674"/>
              <a:ext cx="230425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dirty="0" smtClean="0">
                  <a:latin typeface="Arial" pitchFamily="34" charset="0"/>
                  <a:cs typeface="Arial" pitchFamily="34" charset="0"/>
                </a:rPr>
                <a:t>Source</a:t>
              </a:r>
              <a:r>
                <a:rPr lang="fr-FR" sz="900" dirty="0">
                  <a:latin typeface="Arial" pitchFamily="34" charset="0"/>
                  <a:cs typeface="Arial" pitchFamily="34" charset="0"/>
                </a:rPr>
                <a:t>: http://www.exponantes.com</a:t>
              </a:r>
            </a:p>
          </p:txBody>
        </p:sp>
      </p:grpSp>
      <p:sp>
        <p:nvSpPr>
          <p:cNvPr id="45" name="Flèche vers le bas 44"/>
          <p:cNvSpPr/>
          <p:nvPr/>
        </p:nvSpPr>
        <p:spPr>
          <a:xfrm>
            <a:off x="7298778" y="5060132"/>
            <a:ext cx="188797" cy="509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Flèche vers le bas 45"/>
          <p:cNvSpPr/>
          <p:nvPr/>
        </p:nvSpPr>
        <p:spPr>
          <a:xfrm rot="10800000">
            <a:off x="7270556" y="4340052"/>
            <a:ext cx="232440" cy="509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Flèche droite 46"/>
          <p:cNvSpPr/>
          <p:nvPr/>
        </p:nvSpPr>
        <p:spPr>
          <a:xfrm>
            <a:off x="7618422" y="4657265"/>
            <a:ext cx="504056" cy="452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" name="ZoneTexte 47"/>
          <p:cNvSpPr txBox="1"/>
          <p:nvPr/>
        </p:nvSpPr>
        <p:spPr>
          <a:xfrm>
            <a:off x="7074533" y="3989214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Evapotranspiration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148220" y="5557479"/>
            <a:ext cx="16002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3">
                    <a:lumMod val="75000"/>
                  </a:schemeClr>
                </a:solidFill>
              </a:rPr>
              <a:t>Infiltration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179035" y="4731340"/>
            <a:ext cx="857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</a:rPr>
              <a:t>Runoff</a:t>
            </a:r>
          </a:p>
        </p:txBody>
      </p:sp>
      <p:grpSp>
        <p:nvGrpSpPr>
          <p:cNvPr id="53" name="Groupe 52"/>
          <p:cNvGrpSpPr/>
          <p:nvPr/>
        </p:nvGrpSpPr>
        <p:grpSpPr>
          <a:xfrm>
            <a:off x="1428638" y="6019129"/>
            <a:ext cx="5383699" cy="362199"/>
            <a:chOff x="1428638" y="4358817"/>
            <a:chExt cx="5383699" cy="362199"/>
          </a:xfrm>
        </p:grpSpPr>
        <p:sp>
          <p:nvSpPr>
            <p:cNvPr id="54" name="ZoneTexte 53"/>
            <p:cNvSpPr txBox="1"/>
            <p:nvPr/>
          </p:nvSpPr>
          <p:spPr>
            <a:xfrm>
              <a:off x="3059832" y="4365104"/>
              <a:ext cx="1800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Urbanisation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cxnSp>
          <p:nvCxnSpPr>
            <p:cNvPr id="55" name="Connecteur droit avec flèche 54"/>
            <p:cNvCxnSpPr/>
            <p:nvPr/>
          </p:nvCxnSpPr>
          <p:spPr>
            <a:xfrm>
              <a:off x="1691680" y="4365104"/>
              <a:ext cx="4069240" cy="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ZoneTexte 55"/>
            <p:cNvSpPr txBox="1"/>
            <p:nvPr/>
          </p:nvSpPr>
          <p:spPr>
            <a:xfrm>
              <a:off x="1428638" y="4358817"/>
              <a:ext cx="623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0%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5012136" y="4382462"/>
              <a:ext cx="18002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C00000"/>
                  </a:solidFill>
                </a:rPr>
                <a:t>75% - 100%</a:t>
              </a:r>
              <a:endParaRPr lang="fr-FR" sz="1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7270556" y="5964722"/>
            <a:ext cx="15094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Source: WMO (2008)</a:t>
            </a:r>
            <a:endParaRPr lang="fr-FR" sz="9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1907704" y="3600123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Latent heat fluxes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899592" y="3279453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Sensible heat fluxes</a:t>
            </a:r>
          </a:p>
        </p:txBody>
      </p:sp>
      <p:sp>
        <p:nvSpPr>
          <p:cNvPr id="62" name="Flèche vers le bas 61"/>
          <p:cNvSpPr/>
          <p:nvPr/>
        </p:nvSpPr>
        <p:spPr>
          <a:xfrm rot="10800000">
            <a:off x="6915780" y="3873993"/>
            <a:ext cx="232440" cy="50906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ZoneTexte 63"/>
          <p:cNvSpPr txBox="1"/>
          <p:nvPr/>
        </p:nvSpPr>
        <p:spPr>
          <a:xfrm>
            <a:off x="5742160" y="3279453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Sensible heat fluxes</a:t>
            </a:r>
          </a:p>
        </p:txBody>
      </p:sp>
      <p:sp>
        <p:nvSpPr>
          <p:cNvPr id="65" name="Flèche vers le bas 64"/>
          <p:cNvSpPr/>
          <p:nvPr/>
        </p:nvSpPr>
        <p:spPr>
          <a:xfrm rot="10800000">
            <a:off x="5957899" y="3587362"/>
            <a:ext cx="339766" cy="540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ZoneTexte 65"/>
          <p:cNvSpPr txBox="1"/>
          <p:nvPr/>
        </p:nvSpPr>
        <p:spPr>
          <a:xfrm>
            <a:off x="6744602" y="3600123"/>
            <a:ext cx="23940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2">
                    <a:lumMod val="75000"/>
                  </a:schemeClr>
                </a:solidFill>
              </a:rPr>
              <a:t>Latent heat fluxes</a:t>
            </a:r>
          </a:p>
        </p:txBody>
      </p:sp>
      <p:sp>
        <p:nvSpPr>
          <p:cNvPr id="67" name="Flèche vers le bas 66"/>
          <p:cNvSpPr/>
          <p:nvPr/>
        </p:nvSpPr>
        <p:spPr>
          <a:xfrm rot="10800000">
            <a:off x="2090059" y="3873993"/>
            <a:ext cx="299364" cy="50906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8" name="Groupe 67"/>
          <p:cNvGrpSpPr/>
          <p:nvPr/>
        </p:nvGrpSpPr>
        <p:grpSpPr>
          <a:xfrm>
            <a:off x="3419872" y="2996140"/>
            <a:ext cx="2320482" cy="1729004"/>
            <a:chOff x="3455131" y="2734053"/>
            <a:chExt cx="4178431" cy="2895222"/>
          </a:xfrm>
        </p:grpSpPr>
        <p:pic>
          <p:nvPicPr>
            <p:cNvPr id="69" name="Image 6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1557" y1="22816" x2="29508" y2="242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5131" y="2734053"/>
              <a:ext cx="2324100" cy="1962150"/>
            </a:xfrm>
            <a:prstGeom prst="rect">
              <a:avLst/>
            </a:prstGeom>
          </p:spPr>
        </p:pic>
        <p:pic>
          <p:nvPicPr>
            <p:cNvPr id="70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6742" y="2861320"/>
              <a:ext cx="3386820" cy="26534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Image 70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4233108" y="4694681"/>
              <a:ext cx="631095" cy="571501"/>
            </a:xfrm>
            <a:prstGeom prst="rect">
              <a:avLst/>
            </a:prstGeom>
          </p:spPr>
        </p:pic>
        <p:pic>
          <p:nvPicPr>
            <p:cNvPr id="72" name="Image 71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4682634" y="5057774"/>
              <a:ext cx="631094" cy="571501"/>
            </a:xfrm>
            <a:prstGeom prst="rect">
              <a:avLst/>
            </a:prstGeom>
          </p:spPr>
        </p:pic>
        <p:pic>
          <p:nvPicPr>
            <p:cNvPr id="73" name="Image 72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6776733" y="4295772"/>
              <a:ext cx="631094" cy="571501"/>
            </a:xfrm>
            <a:prstGeom prst="rect">
              <a:avLst/>
            </a:prstGeom>
          </p:spPr>
        </p:pic>
        <p:pic>
          <p:nvPicPr>
            <p:cNvPr id="74" name="Image 7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5527971" y="4772024"/>
              <a:ext cx="631094" cy="571501"/>
            </a:xfrm>
            <a:prstGeom prst="rect">
              <a:avLst/>
            </a:prstGeom>
          </p:spPr>
        </p:pic>
        <p:pic>
          <p:nvPicPr>
            <p:cNvPr id="75" name="Image 7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6300192" y="4867274"/>
              <a:ext cx="631094" cy="571501"/>
            </a:xfrm>
            <a:prstGeom prst="rect">
              <a:avLst/>
            </a:prstGeom>
          </p:spPr>
        </p:pic>
        <p:pic>
          <p:nvPicPr>
            <p:cNvPr id="76" name="Image 75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5287632" y="4180984"/>
              <a:ext cx="631095" cy="571501"/>
            </a:xfrm>
            <a:prstGeom prst="rect">
              <a:avLst/>
            </a:prstGeom>
          </p:spPr>
        </p:pic>
        <p:pic>
          <p:nvPicPr>
            <p:cNvPr id="77" name="Image 76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2941" b="89619" l="962" r="9679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44" t="48772" r="66120" b="30467"/>
            <a:stretch/>
          </p:blipFill>
          <p:spPr>
            <a:xfrm>
              <a:off x="5990560" y="4295771"/>
              <a:ext cx="631094" cy="571501"/>
            </a:xfrm>
            <a:prstGeom prst="rect">
              <a:avLst/>
            </a:prstGeom>
          </p:spPr>
        </p:pic>
      </p:grpSp>
      <p:sp>
        <p:nvSpPr>
          <p:cNvPr id="78" name="Flèche vers le bas 77"/>
          <p:cNvSpPr/>
          <p:nvPr/>
        </p:nvSpPr>
        <p:spPr>
          <a:xfrm rot="10800000">
            <a:off x="1204888" y="3587362"/>
            <a:ext cx="186871" cy="540000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149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7" grpId="0" animBg="1"/>
      <p:bldP spid="38" grpId="0"/>
      <p:bldP spid="39" grpId="0"/>
      <p:bldP spid="40" grpId="0"/>
      <p:bldP spid="45" grpId="0" animBg="1"/>
      <p:bldP spid="46" grpId="0" animBg="1"/>
      <p:bldP spid="47" grpId="0" animBg="1"/>
      <p:bldP spid="48" grpId="0"/>
      <p:bldP spid="49" grpId="0"/>
      <p:bldP spid="50" grpId="0"/>
      <p:bldP spid="58" grpId="0"/>
      <p:bldP spid="60" grpId="0"/>
      <p:bldP spid="61" grpId="0"/>
      <p:bldP spid="62" grpId="0" animBg="1"/>
      <p:bldP spid="64" grpId="0"/>
      <p:bldP spid="65" grpId="0" animBg="1"/>
      <p:bldP spid="66" grpId="0"/>
      <p:bldP spid="67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972040" y="1772816"/>
            <a:ext cx="3960000" cy="3960000"/>
          </a:xfrm>
          <a:prstGeom prst="ellipse">
            <a:avLst/>
          </a:prstGeom>
          <a:noFill/>
          <a:ln w="57150">
            <a:solidFill>
              <a:schemeClr val="accent3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5B34-1D96-4788-8D89-10BBE3DB268A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9" name="Organigramme : Document 18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95536" y="108681"/>
            <a:ext cx="783620" cy="7836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5" name="Ellipse 24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" name="Ellipse 25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7" name="Ellipse 26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8" name="Ellipse 27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9" name="ZoneTexte 28"/>
          <p:cNvSpPr txBox="1"/>
          <p:nvPr/>
        </p:nvSpPr>
        <p:spPr>
          <a:xfrm>
            <a:off x="395536" y="34198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Context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4428184" y="1277888"/>
            <a:ext cx="8352728" cy="1143000"/>
            <a:chOff x="4428184" y="1105960"/>
            <a:chExt cx="8352728" cy="1143000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4428184" y="1372138"/>
              <a:ext cx="4608312" cy="65007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Titre 1"/>
            <p:cNvSpPr txBox="1">
              <a:spLocks/>
            </p:cNvSpPr>
            <p:nvPr/>
          </p:nvSpPr>
          <p:spPr>
            <a:xfrm>
              <a:off x="4551312" y="1105960"/>
              <a:ext cx="8229600" cy="1143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GB" sz="2400" dirty="0" smtClean="0">
                  <a:solidFill>
                    <a:schemeClr val="accent1">
                      <a:lumMod val="50000"/>
                    </a:schemeClr>
                  </a:solidFill>
                </a:rPr>
                <a:t>Urban development strategies </a:t>
              </a:r>
              <a:endParaRPr lang="en-GB" sz="24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 rot="20881631">
            <a:off x="1643792" y="2420888"/>
            <a:ext cx="2686539" cy="2553816"/>
            <a:chOff x="1643792" y="2420888"/>
            <a:chExt cx="2686539" cy="2553816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43792" y="2420888"/>
              <a:ext cx="2553816" cy="255381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285187" y="4797152"/>
              <a:ext cx="1045144" cy="167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38" name="Diagramme 37"/>
          <p:cNvGraphicFramePr/>
          <p:nvPr>
            <p:extLst>
              <p:ext uri="{D42A27DB-BD31-4B8C-83A1-F6EECF244321}">
                <p14:modId xmlns:p14="http://schemas.microsoft.com/office/powerpoint/2010/main" val="3333674096"/>
              </p:ext>
            </p:extLst>
          </p:nvPr>
        </p:nvGraphicFramePr>
        <p:xfrm>
          <a:off x="2627784" y="2924944"/>
          <a:ext cx="5976664" cy="3516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4" name="Groupe 53"/>
          <p:cNvGrpSpPr/>
          <p:nvPr/>
        </p:nvGrpSpPr>
        <p:grpSpPr>
          <a:xfrm>
            <a:off x="3887864" y="6021288"/>
            <a:ext cx="1620240" cy="1368152"/>
            <a:chOff x="3887864" y="5733256"/>
            <a:chExt cx="1620240" cy="1368152"/>
          </a:xfrm>
        </p:grpSpPr>
        <p:sp>
          <p:nvSpPr>
            <p:cNvPr id="41" name="ZoneTexte 40"/>
            <p:cNvSpPr txBox="1"/>
            <p:nvPr/>
          </p:nvSpPr>
          <p:spPr>
            <a:xfrm>
              <a:off x="3887864" y="5877272"/>
              <a:ext cx="16202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Urban </a:t>
              </a:r>
            </a:p>
            <a:p>
              <a:pPr lvl="0" algn="ctr">
                <a:spcAft>
                  <a:spcPts val="0"/>
                </a:spcAft>
              </a:pP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scales?</a:t>
              </a:r>
            </a:p>
            <a:p>
              <a:endParaRPr lang="fr-FR" dirty="0"/>
            </a:p>
          </p:txBody>
        </p:sp>
        <p:sp>
          <p:nvSpPr>
            <p:cNvPr id="45" name="Ellipse 44"/>
            <p:cNvSpPr/>
            <p:nvPr/>
          </p:nvSpPr>
          <p:spPr>
            <a:xfrm>
              <a:off x="3997196" y="5733256"/>
              <a:ext cx="1368152" cy="1368152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7308304" y="4365104"/>
            <a:ext cx="2016224" cy="1440000"/>
            <a:chOff x="7380312" y="4465556"/>
            <a:chExt cx="2016224" cy="1440000"/>
          </a:xfrm>
        </p:grpSpPr>
        <p:sp>
          <p:nvSpPr>
            <p:cNvPr id="42" name="ZoneTexte 41"/>
            <p:cNvSpPr txBox="1"/>
            <p:nvPr/>
          </p:nvSpPr>
          <p:spPr>
            <a:xfrm>
              <a:off x="7380312" y="4633219"/>
              <a:ext cx="20162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  <a:sym typeface="Wingdings" pitchFamily="2" charset="2"/>
                </a:rPr>
                <a:t>Hydrologic </a:t>
              </a:r>
            </a:p>
            <a:p>
              <a:pPr lvl="0" algn="ctr">
                <a:spcAft>
                  <a:spcPts val="0"/>
                </a:spcAft>
              </a:pP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  <a:sym typeface="Wingdings" pitchFamily="2" charset="2"/>
                </a:rPr>
                <a:t>and energetic processes?</a:t>
              </a:r>
              <a:endParaRPr lang="en-GB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7650312" y="4465556"/>
              <a:ext cx="1440000" cy="1440000"/>
            </a:xfrm>
            <a:prstGeom prst="ellipse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5148064" y="3573016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Increase of impact studies on urban hydrology </a:t>
            </a:r>
            <a:endParaRPr lang="en-GB" dirty="0">
              <a:solidFill>
                <a:srgbClr val="C00000"/>
              </a:solidFill>
            </a:endParaRPr>
          </a:p>
        </p:txBody>
      </p:sp>
      <p:grpSp>
        <p:nvGrpSpPr>
          <p:cNvPr id="55" name="Groupe 54"/>
          <p:cNvGrpSpPr/>
          <p:nvPr/>
        </p:nvGrpSpPr>
        <p:grpSpPr>
          <a:xfrm>
            <a:off x="7632280" y="5517232"/>
            <a:ext cx="1620240" cy="1628888"/>
            <a:chOff x="7128224" y="5661248"/>
            <a:chExt cx="1620240" cy="1628888"/>
          </a:xfrm>
        </p:grpSpPr>
        <p:sp>
          <p:nvSpPr>
            <p:cNvPr id="52" name="Ellipse 51"/>
            <p:cNvSpPr/>
            <p:nvPr/>
          </p:nvSpPr>
          <p:spPr>
            <a:xfrm>
              <a:off x="7237556" y="5661248"/>
              <a:ext cx="1368152" cy="136815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7128224" y="5812808"/>
              <a:ext cx="162024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spcAft>
                  <a:spcPts val="0"/>
                </a:spcAft>
              </a:pPr>
              <a:r>
                <a:rPr lang="en-GB" dirty="0" smtClean="0">
                  <a:solidFill>
                    <a:schemeClr val="bg1">
                      <a:lumMod val="50000"/>
                    </a:schemeClr>
                  </a:solidFill>
                </a:rPr>
                <a:t>Continuous regime or extreme events?</a:t>
              </a:r>
            </a:p>
            <a:p>
              <a:endParaRPr lang="fr-FR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125153" y="1277888"/>
            <a:ext cx="3910201" cy="1107996"/>
            <a:chOff x="125153" y="1105960"/>
            <a:chExt cx="3910201" cy="1107996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125153" y="1120740"/>
              <a:ext cx="3762711" cy="901471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79511" y="1105960"/>
              <a:ext cx="3855843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400" dirty="0" smtClean="0"/>
                <a:t>Climate and demographic changes</a:t>
              </a:r>
            </a:p>
            <a:p>
              <a:endParaRPr lang="fr-FR" dirty="0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107704" y="2636912"/>
            <a:ext cx="1800000" cy="1800000"/>
            <a:chOff x="6444408" y="1412976"/>
            <a:chExt cx="1800000" cy="1800000"/>
          </a:xfrm>
        </p:grpSpPr>
        <p:sp>
          <p:nvSpPr>
            <p:cNvPr id="32" name="Ellipse 31"/>
            <p:cNvSpPr/>
            <p:nvPr/>
          </p:nvSpPr>
          <p:spPr>
            <a:xfrm>
              <a:off x="6444408" y="1412976"/>
              <a:ext cx="1800000" cy="180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542948" y="1776498"/>
              <a:ext cx="16294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000" dirty="0" smtClean="0"/>
                <a:t>Alternative storm water management</a:t>
              </a:r>
            </a:p>
            <a:p>
              <a:pPr algn="ctr"/>
              <a:endParaRPr lang="fr-FR" dirty="0"/>
            </a:p>
          </p:txBody>
        </p:sp>
      </p:grpSp>
      <p:grpSp>
        <p:nvGrpSpPr>
          <p:cNvPr id="39" name="Groupe 38"/>
          <p:cNvGrpSpPr/>
          <p:nvPr/>
        </p:nvGrpSpPr>
        <p:grpSpPr>
          <a:xfrm>
            <a:off x="507368" y="4089294"/>
            <a:ext cx="1800000" cy="1783884"/>
            <a:chOff x="6444408" y="1412976"/>
            <a:chExt cx="1800000" cy="1800000"/>
          </a:xfrm>
        </p:grpSpPr>
        <p:sp>
          <p:nvSpPr>
            <p:cNvPr id="40" name="Ellipse 39"/>
            <p:cNvSpPr/>
            <p:nvPr/>
          </p:nvSpPr>
          <p:spPr>
            <a:xfrm>
              <a:off x="6444408" y="1412976"/>
              <a:ext cx="1800000" cy="1800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548600" y="1683659"/>
              <a:ext cx="1615586" cy="1024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000" dirty="0" smtClean="0"/>
                <a:t>Alternative thermic management</a:t>
              </a:r>
              <a:endParaRPr lang="fr-FR" dirty="0"/>
            </a:p>
          </p:txBody>
        </p:sp>
      </p:grpSp>
      <p:sp>
        <p:nvSpPr>
          <p:cNvPr id="8" name="Flèche droite 7"/>
          <p:cNvSpPr/>
          <p:nvPr/>
        </p:nvSpPr>
        <p:spPr>
          <a:xfrm>
            <a:off x="3728592" y="1638024"/>
            <a:ext cx="771400" cy="450736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/>
          <p:cNvGrpSpPr/>
          <p:nvPr/>
        </p:nvGrpSpPr>
        <p:grpSpPr>
          <a:xfrm>
            <a:off x="2051896" y="4797328"/>
            <a:ext cx="1800000" cy="1800000"/>
            <a:chOff x="5354933" y="3673017"/>
            <a:chExt cx="1980000" cy="1980000"/>
          </a:xfrm>
        </p:grpSpPr>
        <p:sp>
          <p:nvSpPr>
            <p:cNvPr id="34" name="Ellipse 33"/>
            <p:cNvSpPr/>
            <p:nvPr/>
          </p:nvSpPr>
          <p:spPr>
            <a:xfrm>
              <a:off x="5354933" y="3673017"/>
              <a:ext cx="1980000" cy="1980000"/>
            </a:xfrm>
            <a:prstGeom prst="ellipse">
              <a:avLst/>
            </a:prstGeom>
            <a:solidFill>
              <a:srgbClr val="CCFF99"/>
            </a:solidFill>
            <a:ln>
              <a:solidFill>
                <a:srgbClr val="CCFF99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620700" y="4066088"/>
              <a:ext cx="1512168" cy="14219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GB" sz="2000" dirty="0" smtClean="0"/>
                <a:t>Role of vegetation </a:t>
              </a:r>
            </a:p>
            <a:p>
              <a:pPr lvl="0" algn="ctr"/>
              <a:r>
                <a:rPr lang="en-GB" sz="2000" dirty="0" smtClean="0"/>
                <a:t>In cities</a:t>
              </a:r>
            </a:p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3276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8" grpId="0">
        <p:bldAsOne/>
      </p:bldGraphic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35B34-1D96-4788-8D89-10BBE3DB268A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9" name="Organigramme : Document 18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395536" y="108681"/>
            <a:ext cx="783620" cy="78362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5" name="Ellipse 24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6" name="Ellipse 25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7" name="Ellipse 26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8" name="Ellipse 27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9" name="ZoneTexte 28"/>
          <p:cNvSpPr txBox="1"/>
          <p:nvPr/>
        </p:nvSpPr>
        <p:spPr>
          <a:xfrm>
            <a:off x="395536" y="34198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chemeClr val="bg1"/>
                </a:solidFill>
              </a:rPr>
              <a:t>Context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0" name="Titre 1"/>
          <p:cNvSpPr txBox="1">
            <a:spLocks/>
          </p:cNvSpPr>
          <p:nvPr/>
        </p:nvSpPr>
        <p:spPr>
          <a:xfrm>
            <a:off x="457200" y="6926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</a:rPr>
              <a:t>Objectif</a:t>
            </a:r>
            <a:endParaRPr lang="fr-FR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539552" y="1628800"/>
            <a:ext cx="8064896" cy="1368152"/>
            <a:chOff x="539552" y="1628800"/>
            <a:chExt cx="8064896" cy="1368152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539552" y="1628800"/>
              <a:ext cx="8064896" cy="1368152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765110" y="1700808"/>
              <a:ext cx="76953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Development of a hydro-microclimate model adapted to urban scales in order to evaluate adaptation strategies to global change.</a:t>
              </a:r>
              <a:endParaRPr lang="en-GB" sz="24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561559" y="4509120"/>
            <a:ext cx="4752528" cy="1584176"/>
            <a:chOff x="561559" y="4437112"/>
            <a:chExt cx="4752528" cy="1584176"/>
          </a:xfrm>
        </p:grpSpPr>
        <p:sp>
          <p:nvSpPr>
            <p:cNvPr id="33" name="Rectangle à coins arrondis 32"/>
            <p:cNvSpPr/>
            <p:nvPr/>
          </p:nvSpPr>
          <p:spPr>
            <a:xfrm>
              <a:off x="561559" y="4437112"/>
              <a:ext cx="4752528" cy="15841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12624" y="4653136"/>
              <a:ext cx="4607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Better understanding of urban hydrological processes and their reproduction within the model.</a:t>
              </a:r>
              <a:endParaRPr lang="en-GB" sz="24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5077033" y="3789040"/>
            <a:ext cx="3796785" cy="510499"/>
            <a:chOff x="5077033" y="3674513"/>
            <a:chExt cx="3796785" cy="510499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5364088" y="3680956"/>
              <a:ext cx="3207602" cy="504056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077033" y="3674513"/>
              <a:ext cx="3796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Energetic component</a:t>
              </a:r>
              <a:endParaRPr lang="en-GB" sz="2400" dirty="0"/>
            </a:p>
          </p:txBody>
        </p:sp>
      </p:grpSp>
      <p:sp>
        <p:nvSpPr>
          <p:cNvPr id="12" name="Flèche vers le bas 11"/>
          <p:cNvSpPr/>
          <p:nvPr/>
        </p:nvSpPr>
        <p:spPr>
          <a:xfrm flipV="1">
            <a:off x="2483768" y="2708920"/>
            <a:ext cx="648072" cy="194421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536914" y="3795483"/>
            <a:ext cx="4755166" cy="504056"/>
            <a:chOff x="536914" y="3680956"/>
            <a:chExt cx="4755166" cy="504056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36914" y="3680956"/>
              <a:ext cx="4755166" cy="50405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919231" y="3700052"/>
              <a:ext cx="37967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Hydrologic component</a:t>
              </a:r>
              <a:endParaRPr lang="en-GB" sz="2400" dirty="0"/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536914" y="3212976"/>
            <a:ext cx="8064896" cy="512688"/>
            <a:chOff x="536914" y="3060328"/>
            <a:chExt cx="8064896" cy="512688"/>
          </a:xfrm>
        </p:grpSpPr>
        <p:sp>
          <p:nvSpPr>
            <p:cNvPr id="16" name="Rectangle à coins arrondis 15"/>
            <p:cNvSpPr/>
            <p:nvPr/>
          </p:nvSpPr>
          <p:spPr>
            <a:xfrm>
              <a:off x="536914" y="3068960"/>
              <a:ext cx="8064896" cy="504056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797691" y="3060328"/>
              <a:ext cx="769532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TEB-Hydro</a:t>
              </a:r>
              <a:endParaRPr lang="en-GB" sz="2400" dirty="0"/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61558" y="6136426"/>
            <a:ext cx="4730522" cy="529408"/>
            <a:chOff x="561559" y="4437112"/>
            <a:chExt cx="4658514" cy="15841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Rectangle à coins arrondis 34"/>
            <p:cNvSpPr/>
            <p:nvPr/>
          </p:nvSpPr>
          <p:spPr>
            <a:xfrm>
              <a:off x="561559" y="4437112"/>
              <a:ext cx="4658514" cy="158417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12624" y="4451628"/>
              <a:ext cx="4607448" cy="13814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Sensitivity analyses / Calibration</a:t>
              </a:r>
              <a:endParaRPr lang="en-GB" sz="2400" dirty="0"/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6084168" y="6136426"/>
            <a:ext cx="2337395" cy="529408"/>
            <a:chOff x="494562" y="4437112"/>
            <a:chExt cx="4725512" cy="1584176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2" name="Rectangle à coins arrondis 31"/>
            <p:cNvSpPr/>
            <p:nvPr/>
          </p:nvSpPr>
          <p:spPr>
            <a:xfrm>
              <a:off x="494562" y="4437112"/>
              <a:ext cx="4658514" cy="158417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494564" y="4451628"/>
              <a:ext cx="4725510" cy="13814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 smtClean="0"/>
                <a:t>Validation</a:t>
              </a:r>
              <a:endParaRPr lang="en-GB" sz="2400" dirty="0"/>
            </a:p>
          </p:txBody>
        </p:sp>
      </p:grpSp>
      <p:sp>
        <p:nvSpPr>
          <p:cNvPr id="38" name="Flèche vers le bas 37"/>
          <p:cNvSpPr/>
          <p:nvPr/>
        </p:nvSpPr>
        <p:spPr>
          <a:xfrm rot="5400000" flipV="1">
            <a:off x="5385820" y="5911347"/>
            <a:ext cx="648072" cy="979567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90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16" y="9178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Hydro-microclimate model: </a:t>
            </a:r>
            <a:r>
              <a:rPr lang="en-GB" sz="3600" dirty="0" smtClean="0">
                <a:solidFill>
                  <a:schemeClr val="accent6"/>
                </a:solidFill>
              </a:rPr>
              <a:t>TEB-Hydro</a:t>
            </a:r>
            <a:endParaRPr lang="en-GB" sz="3600" dirty="0">
              <a:solidFill>
                <a:schemeClr val="accent6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Ellipse 7"/>
          <p:cNvSpPr/>
          <p:nvPr/>
        </p:nvSpPr>
        <p:spPr>
          <a:xfrm>
            <a:off x="2123728" y="188640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2195736" y="42351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Model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5" name="Espace réservé du contenu 1"/>
          <p:cNvSpPr>
            <a:spLocks noGrp="1"/>
          </p:cNvSpPr>
          <p:nvPr>
            <p:ph idx="1"/>
          </p:nvPr>
        </p:nvSpPr>
        <p:spPr>
          <a:xfrm>
            <a:off x="-36512" y="1956993"/>
            <a:ext cx="6251864" cy="4928391"/>
          </a:xfrm>
        </p:spPr>
        <p:txBody>
          <a:bodyPr>
            <a:normAutofit/>
          </a:bodyPr>
          <a:lstStyle/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Resolution of the water and energy balance by TEB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(Masson, 2000)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 coupled with ISBA-DF </a:t>
            </a:r>
            <a:r>
              <a:rPr lang="en-GB" sz="1100" dirty="0" smtClean="0">
                <a:latin typeface="Arial" pitchFamily="34" charset="0"/>
                <a:cs typeface="Arial" pitchFamily="34" charset="0"/>
              </a:rPr>
              <a:t>(Boone et al., 1999)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Street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canyon approach (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Oke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, 1987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Integration 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of natural surfaces (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Lemonsu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et al., 2012; De 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Munck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et al., 2014) and water fluxes in the urban subsoil (</a:t>
            </a:r>
            <a:r>
              <a:rPr lang="en-GB" sz="1800" dirty="0" err="1">
                <a:latin typeface="Arial" pitchFamily="34" charset="0"/>
                <a:cs typeface="Arial" pitchFamily="34" charset="0"/>
              </a:rPr>
              <a:t>Chancibault</a:t>
            </a:r>
            <a:r>
              <a:rPr lang="en-GB" sz="1800" dirty="0">
                <a:latin typeface="Arial" pitchFamily="34" charset="0"/>
                <a:cs typeface="Arial" pitchFamily="34" charset="0"/>
              </a:rPr>
              <a:t> et al., 2014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GB" sz="1400" dirty="0">
                <a:latin typeface="Arial" pitchFamily="34" charset="0"/>
                <a:cs typeface="Arial" pitchFamily="34" charset="0"/>
              </a:rPr>
              <a:t>3 compartments “building”, “road” and “garden”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GB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fr-FR" sz="18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</a:pPr>
            <a:endParaRPr lang="fr-FR" sz="1800" dirty="0" smtClean="0">
              <a:latin typeface="Arial" pitchFamily="34" charset="0"/>
              <a:cs typeface="Arial" pitchFamily="34" charset="0"/>
            </a:endParaRPr>
          </a:p>
          <a:p>
            <a:pPr marL="45720" indent="0">
              <a:lnSpc>
                <a:spcPct val="120000"/>
              </a:lnSpc>
              <a:spcBef>
                <a:spcPts val="600"/>
              </a:spcBef>
              <a:buNone/>
            </a:pP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 flipH="1">
            <a:off x="1187624" y="2996952"/>
            <a:ext cx="4628253" cy="338553"/>
            <a:chOff x="698074" y="3314657"/>
            <a:chExt cx="4143548" cy="264600"/>
          </a:xfrm>
        </p:grpSpPr>
        <p:sp>
          <p:nvSpPr>
            <p:cNvPr id="26" name="ZoneTexte 25"/>
            <p:cNvSpPr txBox="1"/>
            <p:nvPr/>
          </p:nvSpPr>
          <p:spPr>
            <a:xfrm>
              <a:off x="3139068" y="3314657"/>
              <a:ext cx="1702554" cy="2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Water balance</a:t>
              </a:r>
              <a:endParaRPr lang="fr-FR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98074" y="3314657"/>
              <a:ext cx="2016144" cy="2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err="1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r>
                <a:rPr lang="fr-FR" sz="1600" dirty="0" smtClean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balance</a:t>
              </a:r>
              <a:endParaRPr lang="fr-FR" sz="16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3160074" y="3391068"/>
              <a:ext cx="297870" cy="130893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65000">
                  <a:srgbClr val="1F1FF5">
                    <a:tint val="44500"/>
                    <a:satMod val="160000"/>
                  </a:srgbClr>
                </a:gs>
                <a:gs pos="100000">
                  <a:srgbClr val="1F1FF5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droite 28"/>
            <p:cNvSpPr/>
            <p:nvPr/>
          </p:nvSpPr>
          <p:spPr>
            <a:xfrm rot="10800000">
              <a:off x="2844827" y="3391068"/>
              <a:ext cx="297870" cy="130893"/>
            </a:xfrm>
            <a:prstGeom prst="rightArrow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2000">
                  <a:schemeClr val="accent2">
                    <a:lumMod val="75000"/>
                    <a:tint val="44500"/>
                    <a:satMod val="160000"/>
                  </a:schemeClr>
                </a:gs>
                <a:gs pos="100000">
                  <a:schemeClr val="accent2">
                    <a:lumMod val="75000"/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368" y="2060848"/>
            <a:ext cx="2754031" cy="1733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" name="ZoneTexte 31"/>
          <p:cNvSpPr txBox="1"/>
          <p:nvPr/>
        </p:nvSpPr>
        <p:spPr>
          <a:xfrm>
            <a:off x="6819334" y="3861048"/>
            <a:ext cx="22024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rgbClr val="434342"/>
                </a:solidFill>
              </a:rPr>
              <a:t>Source: http</a:t>
            </a:r>
            <a:r>
              <a:rPr lang="fr-FR" sz="800" dirty="0">
                <a:solidFill>
                  <a:srgbClr val="434342"/>
                </a:solidFill>
              </a:rPr>
              <a:t>://www.cnrm-game-meteo.fr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6</a:t>
            </a:fld>
            <a:endParaRPr lang="fr-FR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632" r="7143" b="31306"/>
          <a:stretch/>
        </p:blipFill>
        <p:spPr>
          <a:xfrm>
            <a:off x="6120233" y="4365104"/>
            <a:ext cx="2785072" cy="1830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3" name="ZoneTexte 32"/>
          <p:cNvSpPr txBox="1"/>
          <p:nvPr/>
        </p:nvSpPr>
        <p:spPr>
          <a:xfrm>
            <a:off x="6516216" y="6237312"/>
            <a:ext cx="2473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 smtClean="0">
                <a:solidFill>
                  <a:schemeClr val="tx2"/>
                </a:solidFill>
              </a:rPr>
              <a:t>Source: </a:t>
            </a:r>
            <a:r>
              <a:rPr lang="fr-FR" sz="800" dirty="0" err="1" smtClean="0">
                <a:solidFill>
                  <a:schemeClr val="tx2"/>
                </a:solidFill>
              </a:rPr>
              <a:t>Lemonsu</a:t>
            </a:r>
            <a:r>
              <a:rPr lang="fr-FR" sz="800" dirty="0" smtClean="0">
                <a:solidFill>
                  <a:schemeClr val="tx2"/>
                </a:solidFill>
              </a:rPr>
              <a:t> et al. (2012)</a:t>
            </a:r>
            <a:endParaRPr lang="fr-FR" sz="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77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Image 1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1" b="25330"/>
          <a:stretch/>
        </p:blipFill>
        <p:spPr>
          <a:xfrm>
            <a:off x="2955244" y="3845484"/>
            <a:ext cx="799568" cy="641565"/>
          </a:xfrm>
          <a:prstGeom prst="rect">
            <a:avLst/>
          </a:prstGeom>
        </p:spPr>
      </p:pic>
      <p:grpSp>
        <p:nvGrpSpPr>
          <p:cNvPr id="77" name="Groupe 76"/>
          <p:cNvGrpSpPr/>
          <p:nvPr/>
        </p:nvGrpSpPr>
        <p:grpSpPr>
          <a:xfrm>
            <a:off x="2932980" y="4534998"/>
            <a:ext cx="2088320" cy="1579236"/>
            <a:chOff x="2932980" y="4895038"/>
            <a:chExt cx="2088320" cy="1579236"/>
          </a:xfrm>
        </p:grpSpPr>
        <p:sp>
          <p:nvSpPr>
            <p:cNvPr id="75" name="Rectangle 74"/>
            <p:cNvSpPr/>
            <p:nvPr/>
          </p:nvSpPr>
          <p:spPr>
            <a:xfrm>
              <a:off x="2932980" y="4897209"/>
              <a:ext cx="2088320" cy="1577065"/>
            </a:xfrm>
            <a:prstGeom prst="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2932980" y="4895038"/>
              <a:ext cx="2088320" cy="151263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accent1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accent1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553200" y="6160219"/>
            <a:ext cx="2133600" cy="365125"/>
          </a:xfrm>
        </p:spPr>
        <p:txBody>
          <a:bodyPr/>
          <a:lstStyle/>
          <a:p>
            <a:fld id="{A5335B34-1D96-4788-8D89-10BBE3DB268A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7" name="Organigramme : Document 26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0" name="Ellipse 29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1" name="Ellipse 30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2" name="Ellipse 31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3" name="Ellipse 32"/>
          <p:cNvSpPr/>
          <p:nvPr/>
        </p:nvSpPr>
        <p:spPr>
          <a:xfrm>
            <a:off x="2123728" y="188640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34" name="ZoneTexte 33"/>
          <p:cNvSpPr txBox="1"/>
          <p:nvPr/>
        </p:nvSpPr>
        <p:spPr>
          <a:xfrm>
            <a:off x="2195736" y="42351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Model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7" name="Titre 1"/>
          <p:cNvSpPr>
            <a:spLocks noGrp="1"/>
          </p:cNvSpPr>
          <p:nvPr>
            <p:ph type="title"/>
          </p:nvPr>
        </p:nvSpPr>
        <p:spPr>
          <a:xfrm>
            <a:off x="86816" y="8458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Hydrological processes: </a:t>
            </a:r>
            <a:r>
              <a:rPr lang="en-GB" sz="3600" dirty="0" smtClean="0">
                <a:solidFill>
                  <a:schemeClr val="accent6"/>
                </a:solidFill>
              </a:rPr>
              <a:t>TEB-Hydro</a:t>
            </a:r>
            <a:endParaRPr lang="en-GB" sz="3600" dirty="0">
              <a:solidFill>
                <a:schemeClr val="accent6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976705" y="4527191"/>
            <a:ext cx="1771759" cy="157706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3" name="Groupe 62"/>
          <p:cNvGrpSpPr/>
          <p:nvPr/>
        </p:nvGrpSpPr>
        <p:grpSpPr>
          <a:xfrm>
            <a:off x="1022069" y="6300028"/>
            <a:ext cx="5556630" cy="369332"/>
            <a:chOff x="1022069" y="6516052"/>
            <a:chExt cx="5556630" cy="369332"/>
          </a:xfrm>
        </p:grpSpPr>
        <p:sp>
          <p:nvSpPr>
            <p:cNvPr id="8" name="ZoneTexte 7"/>
            <p:cNvSpPr txBox="1"/>
            <p:nvPr/>
          </p:nvSpPr>
          <p:spPr>
            <a:xfrm>
              <a:off x="1022069" y="6516052"/>
              <a:ext cx="1245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Building</a:t>
              </a:r>
              <a:endParaRPr lang="fr-FR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5508104" y="6516052"/>
              <a:ext cx="1070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Garden</a:t>
              </a:r>
              <a:endParaRPr lang="fr-FR" b="1" dirty="0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3573413" y="6516052"/>
              <a:ext cx="10705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latin typeface="Arial" pitchFamily="34" charset="0"/>
                  <a:cs typeface="Arial" pitchFamily="34" charset="0"/>
                </a:rPr>
                <a:t>Road</a:t>
              </a:r>
              <a:endParaRPr lang="fr-FR" b="1" dirty="0"/>
            </a:p>
          </p:txBody>
        </p:sp>
      </p:grpSp>
      <p:grpSp>
        <p:nvGrpSpPr>
          <p:cNvPr id="91" name="Groupe 90"/>
          <p:cNvGrpSpPr/>
          <p:nvPr/>
        </p:nvGrpSpPr>
        <p:grpSpPr>
          <a:xfrm>
            <a:off x="2924701" y="4552250"/>
            <a:ext cx="2173599" cy="1212338"/>
            <a:chOff x="5030013" y="4912290"/>
            <a:chExt cx="1936682" cy="1212338"/>
          </a:xfrm>
        </p:grpSpPr>
        <p:cxnSp>
          <p:nvCxnSpPr>
            <p:cNvPr id="92" name="Connecteur droit 91"/>
            <p:cNvCxnSpPr/>
            <p:nvPr/>
          </p:nvCxnSpPr>
          <p:spPr>
            <a:xfrm>
              <a:off x="5030013" y="494116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cteur droit 92"/>
            <p:cNvCxnSpPr/>
            <p:nvPr/>
          </p:nvCxnSpPr>
          <p:spPr>
            <a:xfrm>
              <a:off x="5030013" y="504597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/>
            <p:cNvCxnSpPr/>
            <p:nvPr/>
          </p:nvCxnSpPr>
          <p:spPr>
            <a:xfrm>
              <a:off x="5030013" y="524171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94"/>
            <p:cNvCxnSpPr/>
            <p:nvPr/>
          </p:nvCxnSpPr>
          <p:spPr>
            <a:xfrm>
              <a:off x="5030013" y="538888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/>
            <p:nvPr/>
          </p:nvCxnSpPr>
          <p:spPr>
            <a:xfrm>
              <a:off x="5030013" y="584093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5030013" y="612462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/>
            <p:nvPr/>
          </p:nvCxnSpPr>
          <p:spPr>
            <a:xfrm>
              <a:off x="5030013" y="491229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98"/>
            <p:cNvCxnSpPr/>
            <p:nvPr/>
          </p:nvCxnSpPr>
          <p:spPr>
            <a:xfrm>
              <a:off x="5030013" y="4978346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cteur droit 99"/>
            <p:cNvCxnSpPr/>
            <p:nvPr/>
          </p:nvCxnSpPr>
          <p:spPr>
            <a:xfrm>
              <a:off x="5030013" y="513552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cteur droit 100"/>
            <p:cNvCxnSpPr/>
            <p:nvPr/>
          </p:nvCxnSpPr>
          <p:spPr>
            <a:xfrm>
              <a:off x="5030013" y="556590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72"/>
          <p:cNvSpPr/>
          <p:nvPr/>
        </p:nvSpPr>
        <p:spPr>
          <a:xfrm>
            <a:off x="5030707" y="4532250"/>
            <a:ext cx="1935589" cy="157706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Rectangle 73"/>
          <p:cNvSpPr/>
          <p:nvPr/>
        </p:nvSpPr>
        <p:spPr>
          <a:xfrm>
            <a:off x="277399" y="4522785"/>
            <a:ext cx="2647302" cy="1577065"/>
          </a:xfrm>
          <a:prstGeom prst="rect">
            <a:avLst/>
          </a:prstGeom>
          <a:gradFill flip="none" rotWithShape="1"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0" name="Groupe 89"/>
          <p:cNvGrpSpPr/>
          <p:nvPr/>
        </p:nvGrpSpPr>
        <p:grpSpPr>
          <a:xfrm>
            <a:off x="5030013" y="4552250"/>
            <a:ext cx="1936682" cy="1212338"/>
            <a:chOff x="5030013" y="4912290"/>
            <a:chExt cx="1936682" cy="1212338"/>
          </a:xfrm>
        </p:grpSpPr>
        <p:cxnSp>
          <p:nvCxnSpPr>
            <p:cNvPr id="80" name="Connecteur droit 79"/>
            <p:cNvCxnSpPr/>
            <p:nvPr/>
          </p:nvCxnSpPr>
          <p:spPr>
            <a:xfrm>
              <a:off x="5030013" y="494116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>
              <a:off x="5030013" y="504597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cteur droit 81"/>
            <p:cNvCxnSpPr/>
            <p:nvPr/>
          </p:nvCxnSpPr>
          <p:spPr>
            <a:xfrm>
              <a:off x="5030013" y="524171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cteur droit 82"/>
            <p:cNvCxnSpPr/>
            <p:nvPr/>
          </p:nvCxnSpPr>
          <p:spPr>
            <a:xfrm>
              <a:off x="5030013" y="538888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>
              <a:off x="5030013" y="584093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84"/>
            <p:cNvCxnSpPr/>
            <p:nvPr/>
          </p:nvCxnSpPr>
          <p:spPr>
            <a:xfrm>
              <a:off x="5030013" y="612462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85"/>
            <p:cNvCxnSpPr/>
            <p:nvPr/>
          </p:nvCxnSpPr>
          <p:spPr>
            <a:xfrm>
              <a:off x="5030013" y="491229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5030013" y="4978346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>
              <a:off x="5030013" y="513552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cteur droit 88"/>
            <p:cNvCxnSpPr/>
            <p:nvPr/>
          </p:nvCxnSpPr>
          <p:spPr>
            <a:xfrm>
              <a:off x="5030013" y="556590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 101"/>
          <p:cNvGrpSpPr/>
          <p:nvPr/>
        </p:nvGrpSpPr>
        <p:grpSpPr>
          <a:xfrm>
            <a:off x="277400" y="4549695"/>
            <a:ext cx="2647302" cy="1212338"/>
            <a:chOff x="5030013" y="4912290"/>
            <a:chExt cx="1936682" cy="1212338"/>
          </a:xfrm>
        </p:grpSpPr>
        <p:cxnSp>
          <p:nvCxnSpPr>
            <p:cNvPr id="103" name="Connecteur droit 102"/>
            <p:cNvCxnSpPr/>
            <p:nvPr/>
          </p:nvCxnSpPr>
          <p:spPr>
            <a:xfrm>
              <a:off x="5030013" y="494116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cteur droit 103"/>
            <p:cNvCxnSpPr/>
            <p:nvPr/>
          </p:nvCxnSpPr>
          <p:spPr>
            <a:xfrm>
              <a:off x="5030013" y="504597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5030013" y="524171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>
              <a:off x="5030013" y="538888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/>
            <p:cNvCxnSpPr/>
            <p:nvPr/>
          </p:nvCxnSpPr>
          <p:spPr>
            <a:xfrm>
              <a:off x="5030013" y="584093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/>
            <p:cNvCxnSpPr/>
            <p:nvPr/>
          </p:nvCxnSpPr>
          <p:spPr>
            <a:xfrm>
              <a:off x="5030013" y="612462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>
              <a:off x="5030013" y="491229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/>
            <p:cNvCxnSpPr/>
            <p:nvPr/>
          </p:nvCxnSpPr>
          <p:spPr>
            <a:xfrm>
              <a:off x="5030013" y="4978346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>
              <a:off x="5030013" y="513552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5030013" y="556590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e 112"/>
          <p:cNvGrpSpPr/>
          <p:nvPr/>
        </p:nvGrpSpPr>
        <p:grpSpPr>
          <a:xfrm>
            <a:off x="6976705" y="4552573"/>
            <a:ext cx="1763133" cy="1212338"/>
            <a:chOff x="5030013" y="4912290"/>
            <a:chExt cx="1936682" cy="1212338"/>
          </a:xfrm>
        </p:grpSpPr>
        <p:cxnSp>
          <p:nvCxnSpPr>
            <p:cNvPr id="114" name="Connecteur droit 113"/>
            <p:cNvCxnSpPr/>
            <p:nvPr/>
          </p:nvCxnSpPr>
          <p:spPr>
            <a:xfrm>
              <a:off x="5030013" y="494116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>
            <a:xfrm>
              <a:off x="5030013" y="504597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>
              <a:off x="5030013" y="524171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>
              <a:off x="5030013" y="538888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>
              <a:off x="5030013" y="584093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cteur droit 118"/>
            <p:cNvCxnSpPr/>
            <p:nvPr/>
          </p:nvCxnSpPr>
          <p:spPr>
            <a:xfrm>
              <a:off x="5030013" y="6124628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 droit 119"/>
            <p:cNvCxnSpPr/>
            <p:nvPr/>
          </p:nvCxnSpPr>
          <p:spPr>
            <a:xfrm>
              <a:off x="5030013" y="491229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>
              <a:off x="5030013" y="4978346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>
              <a:off x="5030013" y="5135522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>
              <a:off x="5030013" y="5565900"/>
              <a:ext cx="1936682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lipse 38"/>
          <p:cNvSpPr/>
          <p:nvPr/>
        </p:nvSpPr>
        <p:spPr>
          <a:xfrm>
            <a:off x="3763440" y="5301208"/>
            <a:ext cx="360040" cy="504056"/>
          </a:xfrm>
          <a:prstGeom prst="ellipse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268772" y="4514159"/>
            <a:ext cx="8479692" cy="1631822"/>
            <a:chOff x="268772" y="4565088"/>
            <a:chExt cx="8479692" cy="1631822"/>
          </a:xfrm>
        </p:grpSpPr>
        <p:cxnSp>
          <p:nvCxnSpPr>
            <p:cNvPr id="41" name="Connecteur droit 40"/>
            <p:cNvCxnSpPr/>
            <p:nvPr/>
          </p:nvCxnSpPr>
          <p:spPr>
            <a:xfrm>
              <a:off x="269552" y="4565088"/>
              <a:ext cx="847891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/>
            <p:cNvCxnSpPr/>
            <p:nvPr/>
          </p:nvCxnSpPr>
          <p:spPr>
            <a:xfrm>
              <a:off x="269552" y="6165304"/>
              <a:ext cx="847891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/>
            <p:cNvCxnSpPr/>
            <p:nvPr/>
          </p:nvCxnSpPr>
          <p:spPr>
            <a:xfrm>
              <a:off x="2927408" y="4565088"/>
              <a:ext cx="0" cy="16318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 flipH="1">
              <a:off x="5018050" y="4565088"/>
              <a:ext cx="4030" cy="163182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cteur droit 44"/>
            <p:cNvCxnSpPr/>
            <p:nvPr/>
          </p:nvCxnSpPr>
          <p:spPr>
            <a:xfrm flipH="1">
              <a:off x="268772" y="4581128"/>
              <a:ext cx="780" cy="158417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cteur droit 45"/>
            <p:cNvCxnSpPr/>
            <p:nvPr/>
          </p:nvCxnSpPr>
          <p:spPr>
            <a:xfrm>
              <a:off x="6966296" y="4578121"/>
              <a:ext cx="0" cy="15871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8748464" y="4565088"/>
              <a:ext cx="0" cy="160021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e 47"/>
          <p:cNvGrpSpPr/>
          <p:nvPr/>
        </p:nvGrpSpPr>
        <p:grpSpPr>
          <a:xfrm>
            <a:off x="7001129" y="2553976"/>
            <a:ext cx="1741720" cy="1946457"/>
            <a:chOff x="7001129" y="2332913"/>
            <a:chExt cx="1741720" cy="1946457"/>
          </a:xfrm>
        </p:grpSpPr>
        <p:pic>
          <p:nvPicPr>
            <p:cNvPr id="49" name="Picture 4" descr="S:\lemonsu\TEB_VEG\Figures\maison.png"/>
            <p:cNvPicPr>
              <a:picLocks noChangeAspect="1"/>
            </p:cNvPicPr>
            <p:nvPr/>
          </p:nvPicPr>
          <p:blipFill>
            <a:blip r:embed="rId4"/>
            <a:srcRect l="34429" t="4802" r="28043" b="9760"/>
            <a:stretch>
              <a:fillRect/>
            </a:stretch>
          </p:blipFill>
          <p:spPr>
            <a:xfrm>
              <a:off x="7003038" y="2587370"/>
              <a:ext cx="1739811" cy="1692000"/>
            </a:xfrm>
            <a:prstGeom prst="rect">
              <a:avLst/>
            </a:prstGeom>
            <a:noFill/>
            <a:ln w="9360">
              <a:noFill/>
              <a:prstDash val="solid"/>
              <a:miter/>
            </a:ln>
          </p:spPr>
        </p:pic>
        <p:pic>
          <p:nvPicPr>
            <p:cNvPr id="50" name="Picture 15" descr="S:\lemonsu\TEB_VEG\Figures\grass-preview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0" b="100000" l="0" r="97990">
                          <a14:foregroundMark x1="503" y1="65455" x2="503" y2="65455"/>
                        </a14:backgroundRemoval>
                      </a14:imgEffect>
                    </a14:imgLayer>
                  </a14:imgProps>
                </a:ext>
              </a:extLst>
            </a:blip>
            <a:srcRect r="10120" b="-2022"/>
            <a:stretch/>
          </p:blipFill>
          <p:spPr>
            <a:xfrm>
              <a:off x="7001129" y="2332913"/>
              <a:ext cx="1738709" cy="26308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" name="Groupe 50"/>
          <p:cNvGrpSpPr/>
          <p:nvPr/>
        </p:nvGrpSpPr>
        <p:grpSpPr>
          <a:xfrm>
            <a:off x="5040023" y="2108970"/>
            <a:ext cx="1980249" cy="2387937"/>
            <a:chOff x="5040023" y="1887907"/>
            <a:chExt cx="1980249" cy="2387937"/>
          </a:xfrm>
        </p:grpSpPr>
        <p:pic>
          <p:nvPicPr>
            <p:cNvPr id="52" name="Picture 7" descr="S:\lemonsu\Desktop\dessin_arbre_chataignier.JP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852" b="97778" l="2778" r="97778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371989" y="1887907"/>
              <a:ext cx="1596090" cy="23879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" name="Picture 15" descr="S:\lemonsu\TEB_VEG\Figures\grass-preview.jp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00" b="100000" l="0" r="97990">
                          <a14:foregroundMark x1="503" y1="65455" x2="503" y2="65455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5040023" y="4017976"/>
              <a:ext cx="1980249" cy="25786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" name="Groupe 53"/>
          <p:cNvGrpSpPr/>
          <p:nvPr/>
        </p:nvGrpSpPr>
        <p:grpSpPr>
          <a:xfrm>
            <a:off x="268772" y="1982253"/>
            <a:ext cx="2664780" cy="2513350"/>
            <a:chOff x="268772" y="1761190"/>
            <a:chExt cx="2664780" cy="2513350"/>
          </a:xfrm>
        </p:grpSpPr>
        <p:pic>
          <p:nvPicPr>
            <p:cNvPr id="55" name="Picture 3" descr="S:\lemonsu\TEB_VEG\Figures\maison.png"/>
            <p:cNvPicPr>
              <a:picLocks noChangeAspect="1"/>
            </p:cNvPicPr>
            <p:nvPr/>
          </p:nvPicPr>
          <p:blipFill>
            <a:blip r:embed="rId4"/>
            <a:srcRect l="34429" t="4802" r="6154" b="9760"/>
            <a:stretch>
              <a:fillRect/>
            </a:stretch>
          </p:blipFill>
          <p:spPr>
            <a:xfrm>
              <a:off x="269552" y="2587371"/>
              <a:ext cx="2664000" cy="1687169"/>
            </a:xfrm>
            <a:prstGeom prst="rect">
              <a:avLst/>
            </a:prstGeom>
            <a:noFill/>
            <a:ln w="9360">
              <a:noFill/>
              <a:prstDash val="solid"/>
              <a:miter/>
            </a:ln>
          </p:spPr>
        </p:pic>
        <p:pic>
          <p:nvPicPr>
            <p:cNvPr id="56" name="Picture 3" descr="S:\lemonsu\TEB_VEG\Figures\maison.png"/>
            <p:cNvPicPr>
              <a:picLocks noChangeAspect="1"/>
            </p:cNvPicPr>
            <p:nvPr/>
          </p:nvPicPr>
          <p:blipFill rotWithShape="1">
            <a:blip r:embed="rId4"/>
            <a:srcRect l="34429" t="4802" r="6154" b="52479"/>
            <a:stretch/>
          </p:blipFill>
          <p:spPr>
            <a:xfrm>
              <a:off x="268772" y="1761190"/>
              <a:ext cx="2664000" cy="843584"/>
            </a:xfrm>
            <a:prstGeom prst="rect">
              <a:avLst/>
            </a:prstGeom>
            <a:noFill/>
            <a:ln w="9360">
              <a:noFill/>
              <a:prstDash val="solid"/>
              <a:miter/>
            </a:ln>
          </p:spPr>
        </p:pic>
      </p:grpSp>
      <p:grpSp>
        <p:nvGrpSpPr>
          <p:cNvPr id="26" name="Groupe 25"/>
          <p:cNvGrpSpPr/>
          <p:nvPr/>
        </p:nvGrpSpPr>
        <p:grpSpPr>
          <a:xfrm>
            <a:off x="1498680" y="4890239"/>
            <a:ext cx="4513468" cy="211747"/>
            <a:chOff x="6291847" y="5874887"/>
            <a:chExt cx="2686183" cy="211747"/>
          </a:xfrm>
          <a:solidFill>
            <a:srgbClr val="66FFFF"/>
          </a:solidFill>
        </p:grpSpPr>
        <p:sp>
          <p:nvSpPr>
            <p:cNvPr id="23" name="Flèche vers le bas 22"/>
            <p:cNvSpPr/>
            <p:nvPr/>
          </p:nvSpPr>
          <p:spPr>
            <a:xfrm>
              <a:off x="8906022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vers le bas 23"/>
            <p:cNvSpPr/>
            <p:nvPr/>
          </p:nvSpPr>
          <p:spPr>
            <a:xfrm>
              <a:off x="7713806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Flèche vers le bas 24"/>
            <p:cNvSpPr/>
            <p:nvPr/>
          </p:nvSpPr>
          <p:spPr>
            <a:xfrm>
              <a:off x="6291847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2682541" y="5845411"/>
            <a:ext cx="2572044" cy="103869"/>
            <a:chOff x="7331369" y="5972364"/>
            <a:chExt cx="1327326" cy="48924"/>
          </a:xfrm>
          <a:solidFill>
            <a:srgbClr val="66FFFF"/>
          </a:solidFill>
        </p:grpSpPr>
        <p:sp>
          <p:nvSpPr>
            <p:cNvPr id="10" name="Double flèche horizontale 9"/>
            <p:cNvSpPr/>
            <p:nvPr/>
          </p:nvSpPr>
          <p:spPr>
            <a:xfrm>
              <a:off x="8414563" y="5972365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Double flèche horizontale 10"/>
            <p:cNvSpPr/>
            <p:nvPr/>
          </p:nvSpPr>
          <p:spPr>
            <a:xfrm>
              <a:off x="7331369" y="5972364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4" name="Groupe 63"/>
          <p:cNvGrpSpPr/>
          <p:nvPr/>
        </p:nvGrpSpPr>
        <p:grpSpPr>
          <a:xfrm>
            <a:off x="1498692" y="6025565"/>
            <a:ext cx="4513468" cy="211747"/>
            <a:chOff x="6291847" y="5874887"/>
            <a:chExt cx="2686183" cy="211747"/>
          </a:xfrm>
          <a:solidFill>
            <a:srgbClr val="66FFFF"/>
          </a:solidFill>
        </p:grpSpPr>
        <p:sp>
          <p:nvSpPr>
            <p:cNvPr id="65" name="Flèche vers le bas 64"/>
            <p:cNvSpPr/>
            <p:nvPr/>
          </p:nvSpPr>
          <p:spPr>
            <a:xfrm>
              <a:off x="8906022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Flèche vers le bas 65"/>
            <p:cNvSpPr/>
            <p:nvPr/>
          </p:nvSpPr>
          <p:spPr>
            <a:xfrm>
              <a:off x="7713806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Flèche vers le bas 66"/>
            <p:cNvSpPr/>
            <p:nvPr/>
          </p:nvSpPr>
          <p:spPr>
            <a:xfrm>
              <a:off x="6291847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2670914" y="4973046"/>
            <a:ext cx="2572044" cy="103869"/>
            <a:chOff x="7331369" y="5972364"/>
            <a:chExt cx="1327326" cy="48924"/>
          </a:xfrm>
          <a:solidFill>
            <a:srgbClr val="66FFFF"/>
          </a:solidFill>
        </p:grpSpPr>
        <p:sp>
          <p:nvSpPr>
            <p:cNvPr id="69" name="Double flèche horizontale 68"/>
            <p:cNvSpPr/>
            <p:nvPr/>
          </p:nvSpPr>
          <p:spPr>
            <a:xfrm>
              <a:off x="8414563" y="5972365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Double flèche horizontale 69"/>
            <p:cNvSpPr/>
            <p:nvPr/>
          </p:nvSpPr>
          <p:spPr>
            <a:xfrm>
              <a:off x="7331369" y="5972364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7" name="Flèche vers le bas 16"/>
          <p:cNvSpPr/>
          <p:nvPr/>
        </p:nvSpPr>
        <p:spPr>
          <a:xfrm>
            <a:off x="3901561" y="4428127"/>
            <a:ext cx="103001" cy="390103"/>
          </a:xfrm>
          <a:prstGeom prst="downArrow">
            <a:avLst/>
          </a:prstGeom>
          <a:solidFill>
            <a:srgbClr val="0000FF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à angle droit 37"/>
          <p:cNvSpPr/>
          <p:nvPr/>
        </p:nvSpPr>
        <p:spPr>
          <a:xfrm rot="5400000">
            <a:off x="1292989" y="3630165"/>
            <a:ext cx="3648032" cy="334955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1" name="Groupe 20"/>
          <p:cNvGrpSpPr/>
          <p:nvPr/>
        </p:nvGrpSpPr>
        <p:grpSpPr>
          <a:xfrm>
            <a:off x="3776758" y="4367972"/>
            <a:ext cx="980401" cy="105619"/>
            <a:chOff x="7521927" y="5557445"/>
            <a:chExt cx="592665" cy="50015"/>
          </a:xfrm>
          <a:solidFill>
            <a:schemeClr val="accent1">
              <a:lumMod val="75000"/>
            </a:schemeClr>
          </a:solidFill>
        </p:grpSpPr>
        <p:sp>
          <p:nvSpPr>
            <p:cNvPr id="19" name="Flèche droite 18"/>
            <p:cNvSpPr/>
            <p:nvPr/>
          </p:nvSpPr>
          <p:spPr>
            <a:xfrm rot="10800000" flipH="1" flipV="1">
              <a:off x="7521927" y="5557445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Flèche droite 19"/>
            <p:cNvSpPr/>
            <p:nvPr/>
          </p:nvSpPr>
          <p:spPr>
            <a:xfrm rot="10800000" flipH="1" flipV="1">
              <a:off x="7931200" y="5557445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368116" y="5431799"/>
            <a:ext cx="1152128" cy="160056"/>
            <a:chOff x="7568743" y="3573016"/>
            <a:chExt cx="860134" cy="50015"/>
          </a:xfrm>
          <a:solidFill>
            <a:srgbClr val="3399FF"/>
          </a:solidFill>
        </p:grpSpPr>
        <p:sp>
          <p:nvSpPr>
            <p:cNvPr id="14" name="Flèche droite 13"/>
            <p:cNvSpPr/>
            <p:nvPr/>
          </p:nvSpPr>
          <p:spPr>
            <a:xfrm rot="10800000">
              <a:off x="8245485" y="3573016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Flèche droite 14"/>
            <p:cNvSpPr/>
            <p:nvPr/>
          </p:nvSpPr>
          <p:spPr>
            <a:xfrm rot="10800000" flipH="1" flipV="1">
              <a:off x="7568743" y="3573016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4" name="Flèche vers le bas 123"/>
          <p:cNvSpPr/>
          <p:nvPr/>
        </p:nvSpPr>
        <p:spPr>
          <a:xfrm flipV="1">
            <a:off x="4644008" y="3009198"/>
            <a:ext cx="208899" cy="587480"/>
          </a:xfrm>
          <a:prstGeom prst="downArrow">
            <a:avLst/>
          </a:prstGeom>
          <a:solidFill>
            <a:srgbClr val="009999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Flèche à angle droit 125"/>
          <p:cNvSpPr/>
          <p:nvPr/>
        </p:nvSpPr>
        <p:spPr>
          <a:xfrm rot="5400000">
            <a:off x="2900412" y="4903946"/>
            <a:ext cx="1103094" cy="334955"/>
          </a:xfrm>
          <a:prstGeom prst="bentUpArrow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Flèche vers le bas 126"/>
          <p:cNvSpPr/>
          <p:nvPr/>
        </p:nvSpPr>
        <p:spPr>
          <a:xfrm>
            <a:off x="5652120" y="4428379"/>
            <a:ext cx="103001" cy="390103"/>
          </a:xfrm>
          <a:prstGeom prst="downArrow">
            <a:avLst/>
          </a:prstGeom>
          <a:solidFill>
            <a:srgbClr val="0000FF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4499992" y="2663170"/>
            <a:ext cx="54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9999"/>
                </a:solidFill>
              </a:rPr>
              <a:t>ETP</a:t>
            </a:r>
            <a:endParaRPr lang="fr-FR" sz="1400" dirty="0">
              <a:solidFill>
                <a:srgbClr val="009999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283968" y="4057327"/>
            <a:ext cx="1252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FF"/>
                </a:solidFill>
              </a:rPr>
              <a:t>INFILTRATION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31" name="ZoneTexte 130"/>
          <p:cNvSpPr txBox="1"/>
          <p:nvPr/>
        </p:nvSpPr>
        <p:spPr>
          <a:xfrm>
            <a:off x="2852691" y="5525605"/>
            <a:ext cx="1013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RUNOFF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sp>
        <p:nvSpPr>
          <p:cNvPr id="132" name="ZoneTexte 131"/>
          <p:cNvSpPr txBox="1"/>
          <p:nvPr/>
        </p:nvSpPr>
        <p:spPr>
          <a:xfrm>
            <a:off x="3873865" y="4134059"/>
            <a:ext cx="10138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accent1">
                    <a:lumMod val="50000"/>
                  </a:schemeClr>
                </a:solidFill>
              </a:rPr>
              <a:t>RUNOF</a:t>
            </a:r>
            <a:r>
              <a:rPr lang="fr-FR" sz="1400" dirty="0" smtClean="0"/>
              <a:t>F </a:t>
            </a:r>
            <a:endParaRPr lang="fr-FR" sz="1400" dirty="0"/>
          </a:p>
        </p:txBody>
      </p:sp>
      <p:sp>
        <p:nvSpPr>
          <p:cNvPr id="133" name="ZoneTexte 132"/>
          <p:cNvSpPr txBox="1"/>
          <p:nvPr/>
        </p:nvSpPr>
        <p:spPr>
          <a:xfrm>
            <a:off x="4908354" y="5210036"/>
            <a:ext cx="2196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66FFFF"/>
                </a:solidFill>
              </a:rPr>
              <a:t>VERTICAL &amp; HORIZONTAL TRANSFER</a:t>
            </a:r>
            <a:endParaRPr lang="fr-FR" sz="1400" dirty="0">
              <a:solidFill>
                <a:srgbClr val="66FFFF"/>
              </a:solidFill>
            </a:endParaRPr>
          </a:p>
        </p:txBody>
      </p:sp>
      <p:sp>
        <p:nvSpPr>
          <p:cNvPr id="134" name="ZoneTexte 133"/>
          <p:cNvSpPr txBox="1"/>
          <p:nvPr/>
        </p:nvSpPr>
        <p:spPr>
          <a:xfrm>
            <a:off x="395536" y="5229200"/>
            <a:ext cx="2412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66FFFF"/>
                </a:solidFill>
              </a:rPr>
              <a:t>VERTICAL &amp; HORIZONTAL TRANSFER</a:t>
            </a:r>
            <a:endParaRPr lang="fr-FR" sz="1400" dirty="0">
              <a:solidFill>
                <a:srgbClr val="66FFFF"/>
              </a:solidFill>
            </a:endParaRPr>
          </a:p>
        </p:txBody>
      </p:sp>
      <p:sp>
        <p:nvSpPr>
          <p:cNvPr id="135" name="ZoneTexte 134"/>
          <p:cNvSpPr txBox="1"/>
          <p:nvPr/>
        </p:nvSpPr>
        <p:spPr>
          <a:xfrm>
            <a:off x="5148064" y="5755469"/>
            <a:ext cx="157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DEEP DRAINAGE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834183" y="5771547"/>
            <a:ext cx="1571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bg1">
                    <a:lumMod val="85000"/>
                  </a:schemeClr>
                </a:solidFill>
              </a:rPr>
              <a:t>DEEP DRAINAGE</a:t>
            </a:r>
            <a:endParaRPr lang="fr-FR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7" name="ZoneTexte 136"/>
          <p:cNvSpPr txBox="1"/>
          <p:nvPr/>
        </p:nvSpPr>
        <p:spPr>
          <a:xfrm>
            <a:off x="2895518" y="5024495"/>
            <a:ext cx="2196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3399FF"/>
                </a:solidFill>
              </a:rPr>
              <a:t>SEWER DRAINAGE</a:t>
            </a:r>
            <a:endParaRPr lang="fr-FR" sz="1400" dirty="0">
              <a:solidFill>
                <a:srgbClr val="33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8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38" grpId="0" animBg="1"/>
      <p:bldP spid="38" grpId="1" animBg="1"/>
      <p:bldP spid="126" grpId="0" animBg="1"/>
      <p:bldP spid="126" grpId="1" animBg="1"/>
      <p:bldP spid="127" grpId="0" animBg="1"/>
      <p:bldP spid="127" grpId="1" animBg="1"/>
      <p:bldP spid="130" grpId="0"/>
      <p:bldP spid="130" grpId="1"/>
      <p:bldP spid="131" grpId="0"/>
      <p:bldP spid="131" grpId="1"/>
      <p:bldP spid="132" grpId="0"/>
      <p:bldP spid="132" grpId="1"/>
      <p:bldP spid="133" grpId="0"/>
      <p:bldP spid="133" grpId="1"/>
      <p:bldP spid="134" grpId="0"/>
      <p:bldP spid="134" grpId="1"/>
      <p:bldP spid="135" grpId="0"/>
      <p:bldP spid="135" grpId="1"/>
      <p:bldP spid="136" grpId="0"/>
      <p:bldP spid="136" grpId="1"/>
      <p:bldP spid="1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/>
          <p:cNvGrpSpPr/>
          <p:nvPr/>
        </p:nvGrpSpPr>
        <p:grpSpPr>
          <a:xfrm>
            <a:off x="268772" y="4952794"/>
            <a:ext cx="8479692" cy="1631822"/>
            <a:chOff x="268772" y="4514159"/>
            <a:chExt cx="8479692" cy="1631822"/>
          </a:xfrm>
        </p:grpSpPr>
        <p:grpSp>
          <p:nvGrpSpPr>
            <p:cNvPr id="24" name="Groupe 23"/>
            <p:cNvGrpSpPr/>
            <p:nvPr/>
          </p:nvGrpSpPr>
          <p:grpSpPr>
            <a:xfrm>
              <a:off x="2932980" y="4534998"/>
              <a:ext cx="2088320" cy="1579236"/>
              <a:chOff x="2932980" y="4895038"/>
              <a:chExt cx="2088320" cy="1579236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932980" y="4897209"/>
                <a:ext cx="2088320" cy="1577065"/>
              </a:xfrm>
              <a:prstGeom prst="rect">
                <a:avLst/>
              </a:prstGeom>
              <a:gradFill flip="none" rotWithShape="1">
                <a:gsLst>
                  <a:gs pos="0">
                    <a:srgbClr val="D6B19C"/>
                  </a:gs>
                  <a:gs pos="30000">
                    <a:srgbClr val="D49E6C"/>
                  </a:gs>
                  <a:gs pos="70000">
                    <a:srgbClr val="A65528"/>
                  </a:gs>
                  <a:gs pos="100000">
                    <a:srgbClr val="663012"/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2932980" y="4895038"/>
                <a:ext cx="2088320" cy="151263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60000"/>
                      <a:lumOff val="40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60000"/>
                      <a:lumOff val="40000"/>
                      <a:shade val="100000"/>
                      <a:satMod val="11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6976705" y="4527191"/>
              <a:ext cx="1771759" cy="1577065"/>
            </a:xfrm>
            <a:prstGeom prst="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2924701" y="4552250"/>
              <a:ext cx="2173599" cy="1212338"/>
              <a:chOff x="5030013" y="4912290"/>
              <a:chExt cx="1936682" cy="1212338"/>
            </a:xfrm>
          </p:grpSpPr>
          <p:cxnSp>
            <p:nvCxnSpPr>
              <p:cNvPr id="37" name="Connecteur droit 36"/>
              <p:cNvCxnSpPr/>
              <p:nvPr/>
            </p:nvCxnSpPr>
            <p:spPr>
              <a:xfrm>
                <a:off x="5030013" y="494116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030013" y="504597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5030013" y="524171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5030013" y="538888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030013" y="584093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5030013" y="612462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5030013" y="491229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5030013" y="4978346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/>
              <p:cNvCxnSpPr/>
              <p:nvPr/>
            </p:nvCxnSpPr>
            <p:spPr>
              <a:xfrm>
                <a:off x="5030013" y="513552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5030013" y="556590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 46"/>
            <p:cNvSpPr/>
            <p:nvPr/>
          </p:nvSpPr>
          <p:spPr>
            <a:xfrm>
              <a:off x="5030707" y="4532250"/>
              <a:ext cx="1935589" cy="1577065"/>
            </a:xfrm>
            <a:prstGeom prst="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277399" y="4522785"/>
              <a:ext cx="2647302" cy="1577065"/>
            </a:xfrm>
            <a:prstGeom prst="rect">
              <a:avLst/>
            </a:prstGeom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9" name="Groupe 48"/>
            <p:cNvGrpSpPr/>
            <p:nvPr/>
          </p:nvGrpSpPr>
          <p:grpSpPr>
            <a:xfrm>
              <a:off x="5030013" y="4552250"/>
              <a:ext cx="1936682" cy="1212338"/>
              <a:chOff x="5030013" y="4912290"/>
              <a:chExt cx="1936682" cy="1212338"/>
            </a:xfrm>
          </p:grpSpPr>
          <p:cxnSp>
            <p:nvCxnSpPr>
              <p:cNvPr id="50" name="Connecteur droit 49"/>
              <p:cNvCxnSpPr/>
              <p:nvPr/>
            </p:nvCxnSpPr>
            <p:spPr>
              <a:xfrm>
                <a:off x="5030013" y="494116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>
                <a:off x="5030013" y="504597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>
                <a:off x="5030013" y="524171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cteur droit 52"/>
              <p:cNvCxnSpPr/>
              <p:nvPr/>
            </p:nvCxnSpPr>
            <p:spPr>
              <a:xfrm>
                <a:off x="5030013" y="538888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Connecteur droit 53"/>
              <p:cNvCxnSpPr/>
              <p:nvPr/>
            </p:nvCxnSpPr>
            <p:spPr>
              <a:xfrm>
                <a:off x="5030013" y="584093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cteur droit 54"/>
              <p:cNvCxnSpPr/>
              <p:nvPr/>
            </p:nvCxnSpPr>
            <p:spPr>
              <a:xfrm>
                <a:off x="5030013" y="612462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necteur droit 55"/>
              <p:cNvCxnSpPr/>
              <p:nvPr/>
            </p:nvCxnSpPr>
            <p:spPr>
              <a:xfrm>
                <a:off x="5030013" y="491229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Connecteur droit 56"/>
              <p:cNvCxnSpPr/>
              <p:nvPr/>
            </p:nvCxnSpPr>
            <p:spPr>
              <a:xfrm>
                <a:off x="5030013" y="4978346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Connecteur droit 57"/>
              <p:cNvCxnSpPr/>
              <p:nvPr/>
            </p:nvCxnSpPr>
            <p:spPr>
              <a:xfrm>
                <a:off x="5030013" y="513552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Connecteur droit 58"/>
              <p:cNvCxnSpPr/>
              <p:nvPr/>
            </p:nvCxnSpPr>
            <p:spPr>
              <a:xfrm>
                <a:off x="5030013" y="556590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Groupe 59"/>
            <p:cNvGrpSpPr/>
            <p:nvPr/>
          </p:nvGrpSpPr>
          <p:grpSpPr>
            <a:xfrm>
              <a:off x="277400" y="4549695"/>
              <a:ext cx="2647302" cy="1212338"/>
              <a:chOff x="5030013" y="4912290"/>
              <a:chExt cx="1936682" cy="1212338"/>
            </a:xfrm>
          </p:grpSpPr>
          <p:cxnSp>
            <p:nvCxnSpPr>
              <p:cNvPr id="61" name="Connecteur droit 60"/>
              <p:cNvCxnSpPr/>
              <p:nvPr/>
            </p:nvCxnSpPr>
            <p:spPr>
              <a:xfrm>
                <a:off x="5030013" y="494116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Connecteur droit 61"/>
              <p:cNvCxnSpPr/>
              <p:nvPr/>
            </p:nvCxnSpPr>
            <p:spPr>
              <a:xfrm>
                <a:off x="5030013" y="504597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cteur droit 62"/>
              <p:cNvCxnSpPr/>
              <p:nvPr/>
            </p:nvCxnSpPr>
            <p:spPr>
              <a:xfrm>
                <a:off x="5030013" y="524171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necteur droit 63"/>
              <p:cNvCxnSpPr/>
              <p:nvPr/>
            </p:nvCxnSpPr>
            <p:spPr>
              <a:xfrm>
                <a:off x="5030013" y="538888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Connecteur droit 64"/>
              <p:cNvCxnSpPr/>
              <p:nvPr/>
            </p:nvCxnSpPr>
            <p:spPr>
              <a:xfrm>
                <a:off x="5030013" y="584093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necteur droit 65"/>
              <p:cNvCxnSpPr/>
              <p:nvPr/>
            </p:nvCxnSpPr>
            <p:spPr>
              <a:xfrm>
                <a:off x="5030013" y="612462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necteur droit 66"/>
              <p:cNvCxnSpPr/>
              <p:nvPr/>
            </p:nvCxnSpPr>
            <p:spPr>
              <a:xfrm>
                <a:off x="5030013" y="491229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Connecteur droit 67"/>
              <p:cNvCxnSpPr/>
              <p:nvPr/>
            </p:nvCxnSpPr>
            <p:spPr>
              <a:xfrm>
                <a:off x="5030013" y="4978346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cteur droit 68"/>
              <p:cNvCxnSpPr/>
              <p:nvPr/>
            </p:nvCxnSpPr>
            <p:spPr>
              <a:xfrm>
                <a:off x="5030013" y="513552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necteur droit 69"/>
              <p:cNvCxnSpPr/>
              <p:nvPr/>
            </p:nvCxnSpPr>
            <p:spPr>
              <a:xfrm>
                <a:off x="5030013" y="556590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e 70"/>
            <p:cNvGrpSpPr/>
            <p:nvPr/>
          </p:nvGrpSpPr>
          <p:grpSpPr>
            <a:xfrm>
              <a:off x="6976705" y="4552573"/>
              <a:ext cx="1763133" cy="1212338"/>
              <a:chOff x="5030013" y="4912290"/>
              <a:chExt cx="1936682" cy="1212338"/>
            </a:xfrm>
          </p:grpSpPr>
          <p:cxnSp>
            <p:nvCxnSpPr>
              <p:cNvPr id="72" name="Connecteur droit 71"/>
              <p:cNvCxnSpPr/>
              <p:nvPr/>
            </p:nvCxnSpPr>
            <p:spPr>
              <a:xfrm>
                <a:off x="5030013" y="494116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necteur droit 72"/>
              <p:cNvCxnSpPr/>
              <p:nvPr/>
            </p:nvCxnSpPr>
            <p:spPr>
              <a:xfrm>
                <a:off x="5030013" y="504597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necteur droit 73"/>
              <p:cNvCxnSpPr/>
              <p:nvPr/>
            </p:nvCxnSpPr>
            <p:spPr>
              <a:xfrm>
                <a:off x="5030013" y="524171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necteur droit 74"/>
              <p:cNvCxnSpPr/>
              <p:nvPr/>
            </p:nvCxnSpPr>
            <p:spPr>
              <a:xfrm>
                <a:off x="5030013" y="538888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necteur droit 75"/>
              <p:cNvCxnSpPr/>
              <p:nvPr/>
            </p:nvCxnSpPr>
            <p:spPr>
              <a:xfrm>
                <a:off x="5030013" y="584093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necteur droit 76"/>
              <p:cNvCxnSpPr/>
              <p:nvPr/>
            </p:nvCxnSpPr>
            <p:spPr>
              <a:xfrm>
                <a:off x="5030013" y="6124628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necteur droit 77"/>
              <p:cNvCxnSpPr/>
              <p:nvPr/>
            </p:nvCxnSpPr>
            <p:spPr>
              <a:xfrm>
                <a:off x="5030013" y="491229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necteur droit 78"/>
              <p:cNvCxnSpPr/>
              <p:nvPr/>
            </p:nvCxnSpPr>
            <p:spPr>
              <a:xfrm>
                <a:off x="5030013" y="4978346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necteur droit 79"/>
              <p:cNvCxnSpPr/>
              <p:nvPr/>
            </p:nvCxnSpPr>
            <p:spPr>
              <a:xfrm>
                <a:off x="5030013" y="5135522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necteur droit 80"/>
              <p:cNvCxnSpPr/>
              <p:nvPr/>
            </p:nvCxnSpPr>
            <p:spPr>
              <a:xfrm>
                <a:off x="5030013" y="5565900"/>
                <a:ext cx="1936682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e 81"/>
            <p:cNvGrpSpPr/>
            <p:nvPr/>
          </p:nvGrpSpPr>
          <p:grpSpPr>
            <a:xfrm>
              <a:off x="268772" y="4514159"/>
              <a:ext cx="8479692" cy="1631822"/>
              <a:chOff x="268772" y="4565088"/>
              <a:chExt cx="8479692" cy="1631822"/>
            </a:xfrm>
          </p:grpSpPr>
          <p:cxnSp>
            <p:nvCxnSpPr>
              <p:cNvPr id="83" name="Connecteur droit 82"/>
              <p:cNvCxnSpPr/>
              <p:nvPr/>
            </p:nvCxnSpPr>
            <p:spPr>
              <a:xfrm>
                <a:off x="269552" y="4565088"/>
                <a:ext cx="847891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Connecteur droit 83"/>
              <p:cNvCxnSpPr/>
              <p:nvPr/>
            </p:nvCxnSpPr>
            <p:spPr>
              <a:xfrm>
                <a:off x="269552" y="6165304"/>
                <a:ext cx="8478912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5" name="Connecteur droit 84"/>
              <p:cNvCxnSpPr/>
              <p:nvPr/>
            </p:nvCxnSpPr>
            <p:spPr>
              <a:xfrm>
                <a:off x="2927408" y="4565088"/>
                <a:ext cx="0" cy="163182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necteur droit 85"/>
              <p:cNvCxnSpPr/>
              <p:nvPr/>
            </p:nvCxnSpPr>
            <p:spPr>
              <a:xfrm flipH="1">
                <a:off x="5018050" y="4565088"/>
                <a:ext cx="4030" cy="1631822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necteur droit 86"/>
              <p:cNvCxnSpPr/>
              <p:nvPr/>
            </p:nvCxnSpPr>
            <p:spPr>
              <a:xfrm flipH="1">
                <a:off x="268772" y="4581128"/>
                <a:ext cx="780" cy="158417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necteur droit 87"/>
              <p:cNvCxnSpPr/>
              <p:nvPr/>
            </p:nvCxnSpPr>
            <p:spPr>
              <a:xfrm>
                <a:off x="6966296" y="4578121"/>
                <a:ext cx="0" cy="1587183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Connecteur droit 88"/>
              <p:cNvCxnSpPr/>
              <p:nvPr/>
            </p:nvCxnSpPr>
            <p:spPr>
              <a:xfrm>
                <a:off x="8748464" y="4565088"/>
                <a:ext cx="0" cy="1600216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Ellipse 89"/>
            <p:cNvSpPr/>
            <p:nvPr/>
          </p:nvSpPr>
          <p:spPr>
            <a:xfrm>
              <a:off x="3763440" y="5301208"/>
              <a:ext cx="360040" cy="5040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68772" y="2420888"/>
            <a:ext cx="8474077" cy="2518180"/>
            <a:chOff x="268772" y="1982253"/>
            <a:chExt cx="8474077" cy="2518180"/>
          </a:xfrm>
        </p:grpSpPr>
        <p:grpSp>
          <p:nvGrpSpPr>
            <p:cNvPr id="91" name="Groupe 90"/>
            <p:cNvGrpSpPr/>
            <p:nvPr/>
          </p:nvGrpSpPr>
          <p:grpSpPr>
            <a:xfrm>
              <a:off x="7001129" y="2553976"/>
              <a:ext cx="1741720" cy="1946457"/>
              <a:chOff x="7001129" y="2332913"/>
              <a:chExt cx="1741720" cy="1946457"/>
            </a:xfrm>
          </p:grpSpPr>
          <p:pic>
            <p:nvPicPr>
              <p:cNvPr id="92" name="Picture 4" descr="S:\lemonsu\TEB_VEG\Figures\maison.png"/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rcRect l="34429" t="4802" r="28043" b="9760"/>
              <a:stretch>
                <a:fillRect/>
              </a:stretch>
            </p:blipFill>
            <p:spPr>
              <a:xfrm>
                <a:off x="7003038" y="2587370"/>
                <a:ext cx="1739811" cy="1692000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  <p:pic>
            <p:nvPicPr>
              <p:cNvPr id="93" name="Picture 15" descr="S:\lemonsu\TEB_VEG\Figures\grass-preview.jpg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0000" b="100000" l="0" r="97990">
                            <a14:foregroundMark x1="503" y1="65455" x2="503" y2="65455"/>
                          </a14:backgroundRemoval>
                        </a14:imgEffect>
                      </a14:imgLayer>
                    </a14:imgProps>
                  </a:ext>
                </a:extLst>
              </a:blip>
              <a:srcRect r="10120" b="-2022"/>
              <a:stretch/>
            </p:blipFill>
            <p:spPr>
              <a:xfrm>
                <a:off x="7001129" y="2332913"/>
                <a:ext cx="1738709" cy="26308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roupe 93"/>
            <p:cNvGrpSpPr/>
            <p:nvPr/>
          </p:nvGrpSpPr>
          <p:grpSpPr>
            <a:xfrm>
              <a:off x="5040023" y="2108970"/>
              <a:ext cx="1980249" cy="2387937"/>
              <a:chOff x="5040023" y="1887907"/>
              <a:chExt cx="1980249" cy="2387937"/>
            </a:xfrm>
          </p:grpSpPr>
          <p:pic>
            <p:nvPicPr>
              <p:cNvPr id="95" name="Picture 7" descr="S:\lemonsu\Desktop\dessin_arbre_chataignier.JPG"/>
              <p:cNvPicPr>
                <a:picLocks noChangeAspect="1"/>
              </p:cNvPicPr>
              <p:nvPr/>
            </p:nvPicPr>
            <p:blipFill>
              <a:blip r:embed="rId6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852" b="97778" l="2778" r="97778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371989" y="1887907"/>
                <a:ext cx="1596090" cy="238793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Picture 15" descr="S:\lemonsu\TEB_VEG\Figures\grass-preview.jpg"/>
              <p:cNvPicPr>
                <a:picLocks noChangeAspect="1"/>
              </p:cNvPicPr>
              <p:nvPr/>
            </p:nvPicPr>
            <p:blipFill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40000" b="100000" l="0" r="97990">
                            <a14:foregroundMark x1="503" y1="65455" x2="503" y2="65455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5040023" y="4017976"/>
                <a:ext cx="1980249" cy="2578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7" name="Groupe 96"/>
            <p:cNvGrpSpPr/>
            <p:nvPr/>
          </p:nvGrpSpPr>
          <p:grpSpPr>
            <a:xfrm>
              <a:off x="268772" y="1982253"/>
              <a:ext cx="2664780" cy="2513350"/>
              <a:chOff x="268772" y="1761190"/>
              <a:chExt cx="2664780" cy="2513350"/>
            </a:xfrm>
          </p:grpSpPr>
          <p:pic>
            <p:nvPicPr>
              <p:cNvPr id="98" name="Picture 3" descr="S:\lemonsu\TEB_VEG\Figures\maison.png"/>
              <p:cNvPicPr>
                <a:picLocks noChangeAspect="1"/>
              </p:cNvPicPr>
              <p:nvPr/>
            </p:nvPicPr>
            <p:blipFill>
              <a:blip r:embed="rId3">
                <a:lum bright="70000" contrast="-70000"/>
              </a:blip>
              <a:srcRect l="34429" t="4802" r="6154" b="9760"/>
              <a:stretch>
                <a:fillRect/>
              </a:stretch>
            </p:blipFill>
            <p:spPr>
              <a:xfrm>
                <a:off x="269552" y="2587371"/>
                <a:ext cx="2664000" cy="1687169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  <p:pic>
            <p:nvPicPr>
              <p:cNvPr id="99" name="Picture 3" descr="S:\lemonsu\TEB_VEG\Figures\maison.png"/>
              <p:cNvPicPr>
                <a:picLocks noChangeAspect="1"/>
              </p:cNvPicPr>
              <p:nvPr/>
            </p:nvPicPr>
            <p:blipFill rotWithShape="1">
              <a:blip r:embed="rId3">
                <a:lum bright="70000" contrast="-70000"/>
              </a:blip>
              <a:srcRect l="34429" t="4802" r="6154" b="52479"/>
              <a:stretch/>
            </p:blipFill>
            <p:spPr>
              <a:xfrm>
                <a:off x="268772" y="1761190"/>
                <a:ext cx="2664000" cy="843584"/>
              </a:xfrm>
              <a:prstGeom prst="rect">
                <a:avLst/>
              </a:prstGeom>
              <a:noFill/>
              <a:ln w="9360">
                <a:noFill/>
                <a:prstDash val="solid"/>
                <a:miter/>
              </a:ln>
            </p:spPr>
          </p:pic>
        </p:grpSp>
        <p:pic>
          <p:nvPicPr>
            <p:cNvPr id="100" name="Image 99"/>
            <p:cNvPicPr>
              <a:picLocks noChangeAspect="1"/>
            </p:cNvPicPr>
            <p:nvPr/>
          </p:nvPicPr>
          <p:blipFill rotWithShape="1">
            <a:blip r:embed="rId8" cstate="print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21500" b="74875" l="5654" r="964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4" t="18774" r="759" b="25209"/>
            <a:stretch/>
          </p:blipFill>
          <p:spPr>
            <a:xfrm>
              <a:off x="3069357" y="3840773"/>
              <a:ext cx="782563" cy="648070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Espace réservé du contenu 1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956992"/>
                <a:ext cx="8712968" cy="2881853"/>
              </a:xfrm>
            </p:spPr>
            <p:txBody>
              <a:bodyPr>
                <a:normAutofit/>
              </a:bodyPr>
              <a:lstStyle/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</a:pP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Horizontal water exchanges between the 3 compartments within a single grid cell</a:t>
                </a: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</a:pP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Drainage processes by the sewer system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</a:pP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When </a:t>
                </a: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soil water content reaches field </a:t>
                </a: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capacity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</a:pP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Drainage depends on </a:t>
                </a: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hydraulic </a:t>
                </a: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conductivity, the sewer </a:t>
                </a:r>
                <a:r>
                  <a:rPr lang="en-GB" sz="1200" dirty="0" err="1" smtClean="0">
                    <a:latin typeface="Arial" pitchFamily="34" charset="0"/>
                    <a:cs typeface="Arial" pitchFamily="34" charset="0"/>
                  </a:rPr>
                  <a:t>watertightness</a:t>
                </a: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, the sewer density and the ratio of water content to water content at saturation</a:t>
                </a:r>
              </a:p>
              <a:p>
                <a:pPr lvl="2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Limitation of deep </a:t>
                </a: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drainage</a:t>
                </a: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𝐼𝑁𝐹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𝑠𝑒𝑤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𝑖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 </m:t>
                        </m:r>
                      </m:sub>
                    </m:sSub>
                    <m:r>
                      <a:rPr lang="fr-FR" sz="1600" i="1">
                        <a:latin typeface="Cambria Math"/>
                        <a:cs typeface="Arial" pitchFamily="34" charset="0"/>
                      </a:rPr>
                      <m:t>=   </m:t>
                    </m:r>
                    <m:sSub>
                      <m:sSubPr>
                        <m:ctrlPr>
                          <a:rPr lang="fr-FR" sz="1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𝑘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  <a:cs typeface="Arial" pitchFamily="34" charset="0"/>
                          </a:rPr>
                          <m:t>𝑠𝑒𝑤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fr-FR" sz="1600" i="1">
                        <a:latin typeface="Cambria Math"/>
                        <a:cs typeface="Arial" pitchFamily="34" charset="0"/>
                      </a:rPr>
                      <m:t>∗</m:t>
                    </m:r>
                    <m:sSub>
                      <m:sSubPr>
                        <m:ctrlPr>
                          <a:rPr lang="fr-FR" sz="1600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𝐼</m:t>
                        </m:r>
                      </m:e>
                      <m:sub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𝑝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fr-FR" sz="1600" i="1">
                            <a:latin typeface="Cambria Math"/>
                            <a:cs typeface="Arial" pitchFamily="34" charset="0"/>
                          </a:rPr>
                          <m:t>𝑠𝑒𝑤</m:t>
                        </m:r>
                      </m:sub>
                    </m:sSub>
                    <m:r>
                      <a:rPr lang="fr-FR" sz="1600" i="1">
                        <a:latin typeface="Cambria Math"/>
                        <a:cs typeface="Arial" pitchFamily="34" charset="0"/>
                      </a:rPr>
                      <m:t>∗ </m:t>
                    </m:r>
                    <m:sSub>
                      <m:sSubPr>
                        <m:ctrlPr>
                          <a:rPr lang="fr-FR" sz="1600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/>
                            <a:cs typeface="Arial" pitchFamily="34" charset="0"/>
                          </a:rPr>
                          <m:t>𝐷</m:t>
                        </m:r>
                      </m:e>
                      <m:sub>
                        <m:r>
                          <a:rPr lang="fr-FR" sz="1600" b="0" i="1" smtClean="0">
                            <a:latin typeface="Cambria Math"/>
                            <a:cs typeface="Arial" pitchFamily="34" charset="0"/>
                          </a:rPr>
                          <m:t>𝑠𝑒𝑤</m:t>
                        </m:r>
                        <m:r>
                          <a:rPr lang="fr-FR" sz="1600" b="0" i="1" smtClean="0">
                            <a:latin typeface="Cambria Math"/>
                            <a:cs typeface="Arial" pitchFamily="34" charset="0"/>
                          </a:rPr>
                          <m:t>,</m:t>
                        </m:r>
                        <m:r>
                          <a:rPr lang="fr-FR" sz="1600" b="0" i="1" smtClean="0">
                            <a:latin typeface="Cambria Math"/>
                            <a:cs typeface="Arial" pitchFamily="34" charset="0"/>
                          </a:rPr>
                          <m:t>𝑖</m:t>
                        </m:r>
                      </m:sub>
                    </m:sSub>
                    <m:r>
                      <a:rPr lang="fr-FR" sz="1600">
                        <a:latin typeface="Cambria Math"/>
                        <a:cs typeface="Arial" pitchFamily="34" charset="0"/>
                      </a:rPr>
                      <m:t>∗ </m:t>
                    </m:r>
                    <m:f>
                      <m:fPr>
                        <m:ctrlPr>
                          <a:rPr lang="fr-FR" sz="1600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𝑠𝑎𝑡</m:t>
                            </m:r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,</m:t>
                            </m:r>
                            <m:r>
                              <a:rPr lang="fr-FR" sz="1600" i="1">
                                <a:latin typeface="Cambria Math"/>
                                <a:cs typeface="Arial" pitchFamily="34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     </a:t>
                </a:r>
                <a:endParaRPr lang="en-GB" sz="16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None/>
                </a:pPr>
                <a:r>
                  <a:rPr lang="en-GB" sz="1600" dirty="0" smtClean="0">
                    <a:latin typeface="Arial" pitchFamily="34" charset="0"/>
                    <a:cs typeface="Arial" pitchFamily="34" charset="0"/>
                  </a:rPr>
                  <a:t>          </a:t>
                </a:r>
                <a:r>
                  <a:rPr lang="en-GB" sz="1600" dirty="0">
                    <a:latin typeface="Arial" pitchFamily="34" charset="0"/>
                    <a:cs typeface="Arial" pitchFamily="34" charset="0"/>
                  </a:rPr>
                  <a:t>if        </a:t>
                </a:r>
                <a:r>
                  <a:rPr lang="fr-FR" sz="1600" dirty="0">
                    <a:solidFill>
                      <a:schemeClr val="tx2"/>
                    </a:solidFill>
                    <a:sym typeface="Wingdings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sym typeface="Wingdings" pitchFamily="2" charset="2"/>
                          </a:rPr>
                          <m:t>𝑊𝐺</m:t>
                        </m:r>
                      </m:e>
                      <m:sub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sym typeface="Wingdings" pitchFamily="2" charset="2"/>
                          </a:rPr>
                          <m:t>𝑖</m:t>
                        </m:r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sym typeface="Wingdings" pitchFamily="2" charset="2"/>
                          </a:rPr>
                          <m:t>, </m:t>
                        </m:r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sym typeface="Wingdings" pitchFamily="2" charset="2"/>
                          </a:rPr>
                          <m:t>𝑠𝑒𝑤𝑒𝑟</m:t>
                        </m:r>
                      </m:sub>
                    </m:sSub>
                    <m:r>
                      <a:rPr lang="fr-FR" sz="1600" i="1">
                        <a:solidFill>
                          <a:schemeClr val="tx2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≥</m:t>
                    </m:r>
                    <m:sSub>
                      <m:sSubPr>
                        <m:ctrlP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</m:ctrlPr>
                      </m:sSubPr>
                      <m:e>
                        <m:r>
                          <a:rPr lang="fr-FR" sz="1600" i="1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𝑊𝐺</m:t>
                        </m:r>
                      </m:e>
                      <m:sub>
                        <m:r>
                          <a:rPr lang="fr-FR" sz="1600" b="0" i="1" smtClean="0">
                            <a:solidFill>
                              <a:schemeClr val="tx2"/>
                            </a:solidFill>
                            <a:latin typeface="Cambria Math"/>
                            <a:ea typeface="Cambria Math"/>
                            <a:sym typeface="Wingdings" pitchFamily="2" charset="2"/>
                          </a:rPr>
                          <m:t>𝑓𝑐</m:t>
                        </m:r>
                      </m:sub>
                    </m:sSub>
                  </m:oMath>
                </a14:m>
                <a:endParaRPr lang="en-GB" sz="1600" dirty="0">
                  <a:latin typeface="Arial" pitchFamily="34" charset="0"/>
                  <a:cs typeface="Arial" pitchFamily="34" charset="0"/>
                </a:endParaRPr>
              </a:p>
              <a:p>
                <a:pPr marL="457200" lvl="1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None/>
                </a:pPr>
                <a:endParaRPr lang="fr-FR" sz="1600" dirty="0" smtClean="0">
                  <a:latin typeface="Arial" pitchFamily="34" charset="0"/>
                  <a:cs typeface="Arial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</a:pPr>
                <a:endParaRPr lang="fr-FR" sz="1800" dirty="0" smtClean="0">
                  <a:latin typeface="Arial" pitchFamily="34" charset="0"/>
                  <a:cs typeface="Arial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</a:pPr>
                <a:endParaRPr lang="fr-FR" sz="1800" dirty="0">
                  <a:latin typeface="Arial" pitchFamily="34" charset="0"/>
                  <a:cs typeface="Arial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</a:pPr>
                <a:endParaRPr lang="fr-FR" sz="1800" dirty="0" smtClean="0">
                  <a:latin typeface="Arial" pitchFamily="34" charset="0"/>
                  <a:cs typeface="Arial" pitchFamily="34" charset="0"/>
                </a:endParaRPr>
              </a:p>
              <a:p>
                <a:pPr lvl="1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Clr>
                    <a:schemeClr val="accent2">
                      <a:lumMod val="75000"/>
                    </a:schemeClr>
                  </a:buClr>
                  <a:buFont typeface="Arial" pitchFamily="34" charset="0"/>
                  <a:buChar char="•"/>
                </a:pPr>
                <a:endParaRPr lang="fr-FR" sz="1800" dirty="0" smtClean="0">
                  <a:latin typeface="Arial" pitchFamily="34" charset="0"/>
                  <a:cs typeface="Arial" pitchFamily="34" charset="0"/>
                </a:endParaRPr>
              </a:p>
              <a:p>
                <a:pPr marL="4572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fr-FR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5" name="Espace réservé du contenu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956992"/>
                <a:ext cx="8712968" cy="2881853"/>
              </a:xfr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rganigramme : Document 22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815" y="917848"/>
            <a:ext cx="8963939" cy="1143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GB" sz="2700" dirty="0">
                <a:solidFill>
                  <a:schemeClr val="accent1">
                    <a:lumMod val="50000"/>
                  </a:schemeClr>
                </a:solidFill>
              </a:rPr>
              <a:t>Improvements of hydrological processes in </a:t>
            </a:r>
            <a:r>
              <a:rPr lang="en-GB" sz="2700" dirty="0" smtClean="0">
                <a:solidFill>
                  <a:schemeClr val="accent1">
                    <a:lumMod val="50000"/>
                  </a:schemeClr>
                </a:solidFill>
              </a:rPr>
              <a:t>urban sub-soil 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Chancibault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et al., 2014 ; Allard, 2015 ; </a:t>
            </a:r>
            <a:r>
              <a:rPr lang="en-GB" sz="1200" dirty="0" err="1" smtClean="0">
                <a:latin typeface="Arial" pitchFamily="34" charset="0"/>
                <a:cs typeface="Arial" pitchFamily="34" charset="0"/>
              </a:rPr>
              <a:t>Chancibault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 et al., 2015)</a:t>
            </a:r>
            <a:endParaRPr lang="en-GB" sz="1200" dirty="0">
              <a:solidFill>
                <a:schemeClr val="accent6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69441" y="2996952"/>
            <a:ext cx="7476194" cy="987425"/>
            <a:chOff x="514419" y="38035"/>
            <a:chExt cx="7476194" cy="987425"/>
          </a:xfrm>
          <a:noFill/>
        </p:grpSpPr>
        <p:sp>
          <p:nvSpPr>
            <p:cNvPr id="9" name="Rectangle 8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14419" y="38035"/>
              <a:ext cx="7476194" cy="9874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83769" tIns="60960" rIns="60960" bIns="60960" numCol="1" spcCol="1270" anchor="ctr" anchorCtr="0">
              <a:noAutofit/>
            </a:bodyPr>
            <a:lstStyle/>
            <a:p>
              <a:pPr lvl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fr-FR" sz="2400" kern="1200" dirty="0"/>
            </a:p>
          </p:txBody>
        </p:sp>
      </p:grpSp>
      <p:sp>
        <p:nvSpPr>
          <p:cNvPr id="21" name="Forme libre 20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Ellipse 17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7" name="Ellipse 16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353958"/>
            <a:ext cx="540000" cy="54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8" name="Ellipse 7"/>
          <p:cNvSpPr/>
          <p:nvPr/>
        </p:nvSpPr>
        <p:spPr>
          <a:xfrm>
            <a:off x="2123728" y="188640"/>
            <a:ext cx="792000" cy="792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ZoneTexte 21"/>
          <p:cNvSpPr txBox="1"/>
          <p:nvPr/>
        </p:nvSpPr>
        <p:spPr>
          <a:xfrm>
            <a:off x="2195736" y="423518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bg1"/>
                </a:solidFill>
              </a:rPr>
              <a:t>Model</a:t>
            </a:r>
            <a:endParaRPr lang="fr-FR" sz="1400" b="1" dirty="0">
              <a:solidFill>
                <a:schemeClr val="bg1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277400" y="6309320"/>
            <a:ext cx="2638328" cy="0"/>
          </a:xfrm>
          <a:prstGeom prst="line">
            <a:avLst/>
          </a:prstGeom>
          <a:ln w="19050">
            <a:solidFill>
              <a:srgbClr val="0000F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cteur droit 100"/>
          <p:cNvCxnSpPr/>
          <p:nvPr/>
        </p:nvCxnSpPr>
        <p:spPr>
          <a:xfrm>
            <a:off x="2933552" y="6093296"/>
            <a:ext cx="2084498" cy="0"/>
          </a:xfrm>
          <a:prstGeom prst="line">
            <a:avLst/>
          </a:prstGeom>
          <a:ln w="1905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101"/>
          <p:cNvCxnSpPr/>
          <p:nvPr/>
        </p:nvCxnSpPr>
        <p:spPr>
          <a:xfrm flipV="1">
            <a:off x="5021300" y="5589240"/>
            <a:ext cx="1955405" cy="9978"/>
          </a:xfrm>
          <a:prstGeom prst="line">
            <a:avLst/>
          </a:prstGeom>
          <a:ln w="19050">
            <a:solidFill>
              <a:srgbClr val="00999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ZoneTexte 103"/>
          <p:cNvSpPr txBox="1"/>
          <p:nvPr/>
        </p:nvSpPr>
        <p:spPr>
          <a:xfrm>
            <a:off x="5371989" y="5218870"/>
            <a:ext cx="104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WG</a:t>
            </a:r>
            <a:r>
              <a:rPr lang="fr-FR" sz="1400" baseline="-25000" dirty="0" smtClean="0"/>
              <a:t>GARDEN</a:t>
            </a:r>
            <a:endParaRPr lang="fr-FR" sz="1400" baseline="-25000" dirty="0"/>
          </a:p>
        </p:txBody>
      </p:sp>
      <p:sp>
        <p:nvSpPr>
          <p:cNvPr id="105" name="ZoneTexte 104"/>
          <p:cNvSpPr txBox="1"/>
          <p:nvPr/>
        </p:nvSpPr>
        <p:spPr>
          <a:xfrm>
            <a:off x="3421372" y="6145559"/>
            <a:ext cx="104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WG</a:t>
            </a:r>
            <a:r>
              <a:rPr lang="fr-FR" sz="1400" baseline="-25000" dirty="0" smtClean="0"/>
              <a:t>ROAD</a:t>
            </a:r>
            <a:endParaRPr lang="fr-FR" sz="1400" baseline="-25000" dirty="0"/>
          </a:p>
        </p:txBody>
      </p:sp>
      <p:sp>
        <p:nvSpPr>
          <p:cNvPr id="106" name="ZoneTexte 105"/>
          <p:cNvSpPr txBox="1"/>
          <p:nvPr/>
        </p:nvSpPr>
        <p:spPr>
          <a:xfrm>
            <a:off x="962267" y="5895769"/>
            <a:ext cx="104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WG</a:t>
            </a:r>
            <a:r>
              <a:rPr lang="fr-FR" sz="1400" baseline="-25000" dirty="0" smtClean="0"/>
              <a:t>BUILDING</a:t>
            </a:r>
            <a:endParaRPr lang="fr-FR" sz="1400" baseline="-25000" dirty="0"/>
          </a:p>
        </p:txBody>
      </p:sp>
      <p:sp>
        <p:nvSpPr>
          <p:cNvPr id="110" name="ZoneTexte 109"/>
          <p:cNvSpPr txBox="1"/>
          <p:nvPr/>
        </p:nvSpPr>
        <p:spPr>
          <a:xfrm>
            <a:off x="1808086" y="5490929"/>
            <a:ext cx="104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WG</a:t>
            </a:r>
            <a:r>
              <a:rPr lang="fr-FR" sz="1400" baseline="-25000" dirty="0" smtClean="0"/>
              <a:t>AVERAGE</a:t>
            </a:r>
            <a:endParaRPr lang="fr-FR" sz="1400" baseline="-25000" dirty="0"/>
          </a:p>
        </p:txBody>
      </p:sp>
      <p:sp>
        <p:nvSpPr>
          <p:cNvPr id="113" name="Rectangle 112"/>
          <p:cNvSpPr/>
          <p:nvPr/>
        </p:nvSpPr>
        <p:spPr>
          <a:xfrm>
            <a:off x="1763688" y="3933056"/>
            <a:ext cx="504056" cy="360040"/>
          </a:xfrm>
          <a:prstGeom prst="rect">
            <a:avLst/>
          </a:prstGeom>
          <a:solidFill>
            <a:srgbClr val="B2C1CE">
              <a:alpha val="25098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6" name="Rectangle 115"/>
          <p:cNvSpPr/>
          <p:nvPr/>
        </p:nvSpPr>
        <p:spPr>
          <a:xfrm>
            <a:off x="1681031" y="4388482"/>
            <a:ext cx="1869579" cy="380552"/>
          </a:xfrm>
          <a:prstGeom prst="rect">
            <a:avLst/>
          </a:prstGeom>
          <a:solidFill>
            <a:srgbClr val="B2C1CE">
              <a:alpha val="25098"/>
            </a:srgbClr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8" name="Flèche vers le bas 117"/>
          <p:cNvSpPr/>
          <p:nvPr/>
        </p:nvSpPr>
        <p:spPr>
          <a:xfrm>
            <a:off x="3901561" y="4838845"/>
            <a:ext cx="103001" cy="390103"/>
          </a:xfrm>
          <a:prstGeom prst="downArrow">
            <a:avLst/>
          </a:prstGeom>
          <a:solidFill>
            <a:srgbClr val="0000FF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9" name="Flèche vers le bas 118"/>
          <p:cNvSpPr/>
          <p:nvPr/>
        </p:nvSpPr>
        <p:spPr>
          <a:xfrm>
            <a:off x="5909159" y="4839097"/>
            <a:ext cx="211073" cy="390103"/>
          </a:xfrm>
          <a:prstGeom prst="downArrow">
            <a:avLst/>
          </a:prstGeom>
          <a:solidFill>
            <a:srgbClr val="0000FF"/>
          </a:solidFill>
          <a:ln w="63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0" name="Groupe 119"/>
          <p:cNvGrpSpPr/>
          <p:nvPr/>
        </p:nvGrpSpPr>
        <p:grpSpPr>
          <a:xfrm>
            <a:off x="2682541" y="5675878"/>
            <a:ext cx="2572044" cy="103869"/>
            <a:chOff x="7331369" y="5972364"/>
            <a:chExt cx="1327326" cy="48924"/>
          </a:xfrm>
          <a:solidFill>
            <a:srgbClr val="66FFFF"/>
          </a:solidFill>
        </p:grpSpPr>
        <p:sp>
          <p:nvSpPr>
            <p:cNvPr id="121" name="Double flèche horizontale 120"/>
            <p:cNvSpPr/>
            <p:nvPr/>
          </p:nvSpPr>
          <p:spPr>
            <a:xfrm>
              <a:off x="8414563" y="5972365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2" name="Double flèche horizontale 121"/>
            <p:cNvSpPr/>
            <p:nvPr/>
          </p:nvSpPr>
          <p:spPr>
            <a:xfrm>
              <a:off x="7331369" y="5972364"/>
              <a:ext cx="244132" cy="48923"/>
            </a:xfrm>
            <a:prstGeom prst="left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3" name="Groupe 122"/>
          <p:cNvGrpSpPr/>
          <p:nvPr/>
        </p:nvGrpSpPr>
        <p:grpSpPr>
          <a:xfrm>
            <a:off x="1498690" y="6453335"/>
            <a:ext cx="4645556" cy="288033"/>
            <a:chOff x="6291847" y="5874886"/>
            <a:chExt cx="1639048" cy="211748"/>
          </a:xfrm>
          <a:solidFill>
            <a:srgbClr val="66FFFF"/>
          </a:solidFill>
        </p:grpSpPr>
        <p:sp>
          <p:nvSpPr>
            <p:cNvPr id="124" name="Flèche vers le bas 123"/>
            <p:cNvSpPr/>
            <p:nvPr/>
          </p:nvSpPr>
          <p:spPr>
            <a:xfrm>
              <a:off x="7858887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5" name="Flèche vers le bas 124"/>
            <p:cNvSpPr/>
            <p:nvPr/>
          </p:nvSpPr>
          <p:spPr>
            <a:xfrm>
              <a:off x="7122121" y="5874886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6" name="Flèche vers le bas 125"/>
            <p:cNvSpPr/>
            <p:nvPr/>
          </p:nvSpPr>
          <p:spPr>
            <a:xfrm>
              <a:off x="6291847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27" name="Groupe 126"/>
          <p:cNvGrpSpPr/>
          <p:nvPr/>
        </p:nvGrpSpPr>
        <p:grpSpPr>
          <a:xfrm>
            <a:off x="1535266" y="6453336"/>
            <a:ext cx="4570837" cy="211747"/>
            <a:chOff x="6313617" y="5874887"/>
            <a:chExt cx="2720327" cy="211747"/>
          </a:xfrm>
          <a:solidFill>
            <a:srgbClr val="66FFFF"/>
          </a:solidFill>
        </p:grpSpPr>
        <p:sp>
          <p:nvSpPr>
            <p:cNvPr id="128" name="Flèche vers le bas 127"/>
            <p:cNvSpPr/>
            <p:nvPr/>
          </p:nvSpPr>
          <p:spPr>
            <a:xfrm>
              <a:off x="8961936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9" name="Flèche vers le bas 128"/>
            <p:cNvSpPr/>
            <p:nvPr/>
          </p:nvSpPr>
          <p:spPr>
            <a:xfrm>
              <a:off x="7718159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0" name="Flèche vers le bas 129"/>
            <p:cNvSpPr/>
            <p:nvPr/>
          </p:nvSpPr>
          <p:spPr>
            <a:xfrm>
              <a:off x="6313617" y="5874887"/>
              <a:ext cx="72008" cy="211747"/>
            </a:xfrm>
            <a:prstGeom prst="downArrow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12" name="Groupe 111"/>
          <p:cNvGrpSpPr/>
          <p:nvPr/>
        </p:nvGrpSpPr>
        <p:grpSpPr>
          <a:xfrm>
            <a:off x="1498680" y="5521509"/>
            <a:ext cx="4585487" cy="211747"/>
            <a:chOff x="6291847" y="5874887"/>
            <a:chExt cx="2729045" cy="211747"/>
          </a:xfrm>
          <a:solidFill>
            <a:srgbClr val="66FFFF"/>
          </a:solidFill>
        </p:grpSpPr>
        <p:sp>
          <p:nvSpPr>
            <p:cNvPr id="114" name="Flèche vers le bas 113"/>
            <p:cNvSpPr/>
            <p:nvPr/>
          </p:nvSpPr>
          <p:spPr>
            <a:xfrm>
              <a:off x="8948884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5" name="Flèche vers le bas 114"/>
            <p:cNvSpPr/>
            <p:nvPr/>
          </p:nvSpPr>
          <p:spPr>
            <a:xfrm>
              <a:off x="7713806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7" name="Flèche vers le bas 116"/>
            <p:cNvSpPr/>
            <p:nvPr/>
          </p:nvSpPr>
          <p:spPr>
            <a:xfrm>
              <a:off x="6291847" y="5874887"/>
              <a:ext cx="72008" cy="211747"/>
            </a:xfrm>
            <a:prstGeom prst="down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87" y="2842680"/>
            <a:ext cx="2082363" cy="1963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35688" y="6453335"/>
            <a:ext cx="2093349" cy="8515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/>
          <p:cNvSpPr/>
          <p:nvPr/>
        </p:nvSpPr>
        <p:spPr>
          <a:xfrm>
            <a:off x="2935688" y="6368186"/>
            <a:ext cx="2093349" cy="8515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Rectangle 131"/>
          <p:cNvSpPr/>
          <p:nvPr/>
        </p:nvSpPr>
        <p:spPr>
          <a:xfrm>
            <a:off x="2935688" y="6256872"/>
            <a:ext cx="2093349" cy="8515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Rectangle 132"/>
          <p:cNvSpPr/>
          <p:nvPr/>
        </p:nvSpPr>
        <p:spPr>
          <a:xfrm>
            <a:off x="2935688" y="6170938"/>
            <a:ext cx="2093349" cy="8515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Rectangle 133"/>
          <p:cNvSpPr/>
          <p:nvPr/>
        </p:nvSpPr>
        <p:spPr>
          <a:xfrm>
            <a:off x="2935688" y="6115518"/>
            <a:ext cx="2093349" cy="85150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5" name="Groupe 134"/>
          <p:cNvGrpSpPr/>
          <p:nvPr/>
        </p:nvGrpSpPr>
        <p:grpSpPr>
          <a:xfrm>
            <a:off x="3368116" y="5933240"/>
            <a:ext cx="1152128" cy="160056"/>
            <a:chOff x="7568743" y="3573016"/>
            <a:chExt cx="860134" cy="50015"/>
          </a:xfrm>
          <a:solidFill>
            <a:srgbClr val="3399FF"/>
          </a:solidFill>
        </p:grpSpPr>
        <p:sp>
          <p:nvSpPr>
            <p:cNvPr id="136" name="Flèche droite 135"/>
            <p:cNvSpPr/>
            <p:nvPr/>
          </p:nvSpPr>
          <p:spPr>
            <a:xfrm rot="10800000">
              <a:off x="8245485" y="3573016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7" name="Flèche droite 136"/>
            <p:cNvSpPr/>
            <p:nvPr/>
          </p:nvSpPr>
          <p:spPr>
            <a:xfrm rot="10800000" flipH="1" flipV="1">
              <a:off x="7568743" y="3573016"/>
              <a:ext cx="183392" cy="50015"/>
            </a:xfrm>
            <a:prstGeom prst="rightArrow">
              <a:avLst/>
            </a:prstGeom>
            <a:grp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aphicFrame>
        <p:nvGraphicFramePr>
          <p:cNvPr id="138" name="Graphique 1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13686"/>
              </p:ext>
            </p:extLst>
          </p:nvPr>
        </p:nvGraphicFramePr>
        <p:xfrm>
          <a:off x="4572000" y="2513109"/>
          <a:ext cx="4396506" cy="209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cxnSp>
        <p:nvCxnSpPr>
          <p:cNvPr id="107" name="Connecteur droit 106"/>
          <p:cNvCxnSpPr/>
          <p:nvPr/>
        </p:nvCxnSpPr>
        <p:spPr>
          <a:xfrm flipV="1">
            <a:off x="268772" y="5919848"/>
            <a:ext cx="6697524" cy="1"/>
          </a:xfrm>
          <a:prstGeom prst="line">
            <a:avLst/>
          </a:prstGeom>
          <a:ln w="19050">
            <a:solidFill>
              <a:srgbClr val="66FF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75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104" grpId="0"/>
      <p:bldP spid="104" grpId="1"/>
      <p:bldP spid="105" grpId="0"/>
      <p:bldP spid="105" grpId="1"/>
      <p:bldP spid="106" grpId="0"/>
      <p:bldP spid="106" grpId="1"/>
      <p:bldP spid="110" grpId="0"/>
      <p:bldP spid="110" grpId="1"/>
      <p:bldP spid="113" grpId="0" animBg="1"/>
      <p:bldP spid="116" grpId="0" animBg="1"/>
      <p:bldP spid="118" grpId="0" animBg="1"/>
      <p:bldP spid="118" grpId="1" animBg="1"/>
      <p:bldP spid="119" grpId="0" animBg="1"/>
      <p:bldP spid="119" grpId="1" animBg="1"/>
      <p:bldP spid="6" grpId="0" animBg="1"/>
      <p:bldP spid="6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Graphic spid="138" grpId="0">
        <p:bldAsOne/>
      </p:bldGraphic>
      <p:bldGraphic spid="138" grpId="1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4169" y="6187370"/>
            <a:ext cx="89156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Etudes antérieures:</a:t>
            </a:r>
          </a:p>
          <a:p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Rezé: Dupont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(2001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Rodriguez et al. (2003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Berthier et al. (2004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Lemonsu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 al. (2007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Rodriguez et al. (2008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Pin Sec: Le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Delliou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et al. (2009),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Musy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et al. (2009), Ruban et al. (2010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),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Furusho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(2012),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Jankofsky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(2012), </a:t>
            </a:r>
            <a:r>
              <a:rPr lang="fr-FR" sz="1000" dirty="0" err="1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Percot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(2012), Rodriguez </a:t>
            </a:r>
            <a:r>
              <a:rPr lang="fr-FR" sz="100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et al. (2014</a:t>
            </a:r>
            <a:r>
              <a:rPr lang="fr-FR" sz="10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) </a:t>
            </a:r>
            <a:endParaRPr lang="fr-FR" sz="10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rganigramme : Document 10"/>
          <p:cNvSpPr/>
          <p:nvPr/>
        </p:nvSpPr>
        <p:spPr>
          <a:xfrm>
            <a:off x="0" y="0"/>
            <a:ext cx="9144000" cy="1052736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3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orme libre 11"/>
          <p:cNvSpPr/>
          <p:nvPr/>
        </p:nvSpPr>
        <p:spPr>
          <a:xfrm>
            <a:off x="765110" y="377240"/>
            <a:ext cx="7479298" cy="280669"/>
          </a:xfrm>
          <a:custGeom>
            <a:avLst/>
            <a:gdLst>
              <a:gd name="connsiteX0" fmla="*/ 0 w 7865706"/>
              <a:gd name="connsiteY0" fmla="*/ 111967 h 280669"/>
              <a:gd name="connsiteX1" fmla="*/ 1782147 w 7865706"/>
              <a:gd name="connsiteY1" fmla="*/ 270588 h 280669"/>
              <a:gd name="connsiteX2" fmla="*/ 3470988 w 7865706"/>
              <a:gd name="connsiteY2" fmla="*/ 251926 h 280669"/>
              <a:gd name="connsiteX3" fmla="*/ 5122506 w 7865706"/>
              <a:gd name="connsiteY3" fmla="*/ 149290 h 280669"/>
              <a:gd name="connsiteX4" fmla="*/ 6718041 w 7865706"/>
              <a:gd name="connsiteY4" fmla="*/ 37322 h 280669"/>
              <a:gd name="connsiteX5" fmla="*/ 7865706 w 7865706"/>
              <a:gd name="connsiteY5" fmla="*/ 0 h 28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65706" h="280669">
                <a:moveTo>
                  <a:pt x="0" y="111967"/>
                </a:moveTo>
                <a:cubicBezTo>
                  <a:pt x="601824" y="179614"/>
                  <a:pt x="1203649" y="247262"/>
                  <a:pt x="1782147" y="270588"/>
                </a:cubicBezTo>
                <a:cubicBezTo>
                  <a:pt x="2360645" y="293914"/>
                  <a:pt x="2914262" y="272142"/>
                  <a:pt x="3470988" y="251926"/>
                </a:cubicBezTo>
                <a:cubicBezTo>
                  <a:pt x="4027714" y="231710"/>
                  <a:pt x="5122506" y="149290"/>
                  <a:pt x="5122506" y="149290"/>
                </a:cubicBezTo>
                <a:lnTo>
                  <a:pt x="6718041" y="37322"/>
                </a:lnTo>
                <a:cubicBezTo>
                  <a:pt x="7175241" y="12440"/>
                  <a:pt x="7654212" y="13996"/>
                  <a:pt x="7865706" y="0"/>
                </a:cubicBezTo>
              </a:path>
            </a:pathLst>
          </a:cu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95536" y="177079"/>
            <a:ext cx="540000" cy="5400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Ellipse 13"/>
          <p:cNvSpPr/>
          <p:nvPr/>
        </p:nvSpPr>
        <p:spPr>
          <a:xfrm>
            <a:off x="8136456" y="117909"/>
            <a:ext cx="540000" cy="54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5" name="Ellipse 14"/>
          <p:cNvSpPr/>
          <p:nvPr/>
        </p:nvSpPr>
        <p:spPr>
          <a:xfrm>
            <a:off x="6120232" y="196711"/>
            <a:ext cx="540000" cy="5400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Ellipse 15"/>
          <p:cNvSpPr/>
          <p:nvPr/>
        </p:nvSpPr>
        <p:spPr>
          <a:xfrm>
            <a:off x="4248024" y="116632"/>
            <a:ext cx="792000" cy="79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ZoneTexte 17"/>
          <p:cNvSpPr txBox="1"/>
          <p:nvPr/>
        </p:nvSpPr>
        <p:spPr>
          <a:xfrm>
            <a:off x="4199125" y="360937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bg1"/>
                </a:solidFill>
              </a:rPr>
              <a:t>Methodo</a:t>
            </a:r>
            <a:r>
              <a:rPr lang="fr-FR" sz="1400" b="1" dirty="0" smtClean="0">
                <a:solidFill>
                  <a:schemeClr val="bg1"/>
                </a:solidFill>
              </a:rPr>
              <a:t>.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2375816" y="391433"/>
            <a:ext cx="540000" cy="5400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86816" y="76470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</a:rPr>
              <a:t>Experimental sites in Nantes</a:t>
            </a:r>
            <a:endParaRPr lang="en-GB" sz="3200" dirty="0">
              <a:solidFill>
                <a:schemeClr val="accent6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B3925-E2DC-41D3-841C-5E0455278C9B}" type="slidenum">
              <a:rPr lang="fr-FR" smtClean="0"/>
              <a:t>9</a:t>
            </a:fld>
            <a:endParaRPr lang="fr-FR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212442"/>
              </p:ext>
            </p:extLst>
          </p:nvPr>
        </p:nvGraphicFramePr>
        <p:xfrm>
          <a:off x="157745" y="1949544"/>
          <a:ext cx="4270239" cy="385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322"/>
                <a:gridCol w="1386301"/>
                <a:gridCol w="1455616"/>
              </a:tblGrid>
              <a:tr h="240601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Catchment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Rezé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Pin Sec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+mn-lt"/>
                        </a:rPr>
                        <a:t>Climate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 err="1" smtClean="0">
                          <a:latin typeface="+mn-lt"/>
                        </a:rPr>
                        <a:t>Oceanic</a:t>
                      </a:r>
                      <a:r>
                        <a:rPr lang="fr-FR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smtClean="0">
                          <a:latin typeface="+mn-lt"/>
                          <a:cs typeface="Arial" pitchFamily="34" charset="0"/>
                        </a:rPr>
                        <a:t>(~800mm/a)</a:t>
                      </a:r>
                      <a:endParaRPr lang="fr-FR" sz="1400" dirty="0">
                        <a:latin typeface="+mn-lt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Area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4,7 ha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31 ha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Type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Residential </a:t>
                      </a:r>
                      <a:r>
                        <a:rPr lang="en-US" sz="1400" baseline="0" noProof="0" dirty="0" err="1" smtClean="0"/>
                        <a:t>H</a:t>
                      </a:r>
                      <a:r>
                        <a:rPr lang="en-US" sz="1400" baseline="-25000" noProof="0" dirty="0" err="1" smtClean="0"/>
                        <a:t>avg</a:t>
                      </a:r>
                      <a:r>
                        <a:rPr lang="en-US" sz="1400" baseline="0" noProof="0" dirty="0" smtClean="0"/>
                        <a:t>=5,9m </a:t>
                      </a:r>
                    </a:p>
                    <a:p>
                      <a:r>
                        <a:rPr lang="en-US" sz="1400" noProof="0" dirty="0" smtClean="0"/>
                        <a:t>(single</a:t>
                      </a:r>
                      <a:r>
                        <a:rPr lang="en-US" sz="1400" baseline="0" noProof="0" dirty="0" smtClean="0"/>
                        <a:t> housing</a:t>
                      </a:r>
                      <a:r>
                        <a:rPr lang="en-US" sz="1400" noProof="0" dirty="0" smtClean="0"/>
                        <a:t>)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Residential </a:t>
                      </a:r>
                      <a:r>
                        <a:rPr lang="en-US" sz="1400" noProof="0" dirty="0" err="1" smtClean="0"/>
                        <a:t>H</a:t>
                      </a:r>
                      <a:r>
                        <a:rPr lang="en-US" sz="1400" baseline="-25000" noProof="0" dirty="0" err="1" smtClean="0"/>
                        <a:t>avg</a:t>
                      </a:r>
                      <a:r>
                        <a:rPr lang="en-US" sz="1400" noProof="0" dirty="0" smtClean="0"/>
                        <a:t>=9,3m</a:t>
                      </a:r>
                    </a:p>
                    <a:p>
                      <a:r>
                        <a:rPr lang="en-US" sz="1400" noProof="0" dirty="0" smtClean="0"/>
                        <a:t>(single &amp; shared housing)</a:t>
                      </a:r>
                      <a:endParaRPr lang="en-US" sz="1400" noProof="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Occupation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55% </a:t>
                      </a:r>
                      <a:r>
                        <a:rPr lang="fr-FR" sz="1400" dirty="0" err="1" smtClean="0"/>
                        <a:t>gardens</a:t>
                      </a:r>
                      <a:r>
                        <a:rPr lang="fr-FR" sz="1400" dirty="0" smtClean="0"/>
                        <a:t> , </a:t>
                      </a:r>
                    </a:p>
                    <a:p>
                      <a:r>
                        <a:rPr lang="fr-FR" sz="1400" dirty="0" smtClean="0"/>
                        <a:t>17% buildings, </a:t>
                      </a:r>
                    </a:p>
                    <a:p>
                      <a:r>
                        <a:rPr lang="fr-FR" sz="1400" dirty="0" smtClean="0"/>
                        <a:t>28% </a:t>
                      </a:r>
                      <a:r>
                        <a:rPr lang="fr-FR" sz="1400" dirty="0" err="1" smtClean="0"/>
                        <a:t>roads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49% </a:t>
                      </a:r>
                      <a:r>
                        <a:rPr lang="fr-FR" sz="1400" dirty="0" err="1" smtClean="0"/>
                        <a:t>gardens</a:t>
                      </a:r>
                      <a:r>
                        <a:rPr lang="fr-FR" sz="1400" dirty="0" smtClean="0"/>
                        <a:t>, </a:t>
                      </a:r>
                    </a:p>
                    <a:p>
                      <a:r>
                        <a:rPr lang="fr-FR" sz="1400" dirty="0" smtClean="0"/>
                        <a:t>19% buildings, </a:t>
                      </a:r>
                    </a:p>
                    <a:p>
                      <a:r>
                        <a:rPr lang="fr-FR" sz="1400" dirty="0" smtClean="0"/>
                        <a:t>32% </a:t>
                      </a:r>
                      <a:r>
                        <a:rPr lang="fr-FR" sz="1400" dirty="0" err="1" smtClean="0"/>
                        <a:t>roads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Imp. surfaces </a:t>
                      </a:r>
                      <a:r>
                        <a:rPr lang="fr-FR" sz="1400" dirty="0" err="1" smtClean="0"/>
                        <a:t>connected</a:t>
                      </a:r>
                      <a:r>
                        <a:rPr lang="fr-FR" sz="1400" dirty="0" smtClean="0"/>
                        <a:t> to </a:t>
                      </a:r>
                      <a:r>
                        <a:rPr lang="fr-FR" sz="1400" dirty="0" err="1" smtClean="0"/>
                        <a:t>sewer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85%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65%</a:t>
                      </a:r>
                      <a:endParaRPr lang="fr-FR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noProof="0" dirty="0" smtClean="0"/>
                        <a:t>Impermeability</a:t>
                      </a:r>
                      <a:endParaRPr lang="en-US" sz="14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45%</a:t>
                      </a:r>
                      <a:endParaRPr lang="fr-FR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51%</a:t>
                      </a:r>
                      <a:endParaRPr lang="fr-FR" sz="1400" dirty="0"/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42" name="Groupe 41"/>
          <p:cNvGrpSpPr/>
          <p:nvPr/>
        </p:nvGrpSpPr>
        <p:grpSpPr>
          <a:xfrm>
            <a:off x="5148064" y="1196752"/>
            <a:ext cx="3810253" cy="4968552"/>
            <a:chOff x="5148064" y="1196752"/>
            <a:chExt cx="3810253" cy="4968552"/>
          </a:xfrm>
        </p:grpSpPr>
        <p:grpSp>
          <p:nvGrpSpPr>
            <p:cNvPr id="6" name="Groupe 5"/>
            <p:cNvGrpSpPr/>
            <p:nvPr/>
          </p:nvGrpSpPr>
          <p:grpSpPr>
            <a:xfrm>
              <a:off x="5148064" y="3793079"/>
              <a:ext cx="3092783" cy="2372225"/>
              <a:chOff x="5868144" y="980728"/>
              <a:chExt cx="3092783" cy="2372225"/>
            </a:xfrm>
          </p:grpSpPr>
          <p:pic>
            <p:nvPicPr>
              <p:cNvPr id="4" name="Imag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870" t="36748" r="31043" b="27774"/>
              <a:stretch/>
            </p:blipFill>
            <p:spPr>
              <a:xfrm>
                <a:off x="5868144" y="1619064"/>
                <a:ext cx="1883480" cy="1733889"/>
              </a:xfrm>
              <a:prstGeom prst="rect">
                <a:avLst/>
              </a:prstGeom>
            </p:spPr>
          </p:pic>
          <p:pic>
            <p:nvPicPr>
              <p:cNvPr id="7" name="Imag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1984" y="980728"/>
                <a:ext cx="1108943" cy="1121265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8322357" y="1960710"/>
                <a:ext cx="107952" cy="89256"/>
              </a:xfrm>
              <a:prstGeom prst="rect">
                <a:avLst/>
              </a:prstGeom>
              <a:solidFill>
                <a:srgbClr val="C00000">
                  <a:alpha val="14118"/>
                </a:srgbClr>
              </a:solidFill>
              <a:ln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" name="Connecteur droit 9"/>
              <p:cNvCxnSpPr>
                <a:stCxn id="5" idx="0"/>
              </p:cNvCxnSpPr>
              <p:nvPr/>
            </p:nvCxnSpPr>
            <p:spPr>
              <a:xfrm flipH="1" flipV="1">
                <a:off x="7751625" y="1619064"/>
                <a:ext cx="624708" cy="34164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>
                <a:stCxn id="5" idx="2"/>
              </p:cNvCxnSpPr>
              <p:nvPr/>
            </p:nvCxnSpPr>
            <p:spPr>
              <a:xfrm flipH="1">
                <a:off x="7751626" y="2049966"/>
                <a:ext cx="624707" cy="125869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/>
            <p:cNvSpPr/>
            <p:nvPr/>
          </p:nvSpPr>
          <p:spPr>
            <a:xfrm>
              <a:off x="7808653" y="4412538"/>
              <a:ext cx="107952" cy="89256"/>
            </a:xfrm>
            <a:prstGeom prst="rect">
              <a:avLst/>
            </a:prstGeom>
            <a:solidFill>
              <a:srgbClr val="C00000">
                <a:alpha val="14118"/>
              </a:srgbClr>
            </a:solidFill>
            <a:ln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27"/>
            <p:cNvCxnSpPr>
              <a:stCxn id="24" idx="3"/>
            </p:cNvCxnSpPr>
            <p:nvPr/>
          </p:nvCxnSpPr>
          <p:spPr>
            <a:xfrm flipV="1">
              <a:off x="7916605" y="3559562"/>
              <a:ext cx="1041712" cy="897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/>
            <p:cNvCxnSpPr>
              <a:endCxn id="24" idx="1"/>
            </p:cNvCxnSpPr>
            <p:nvPr/>
          </p:nvCxnSpPr>
          <p:spPr>
            <a:xfrm>
              <a:off x="6632083" y="3559562"/>
              <a:ext cx="1176570" cy="8976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Imag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040" t="10864" r="26080" b="6448"/>
            <a:stretch/>
          </p:blipFill>
          <p:spPr>
            <a:xfrm>
              <a:off x="6632083" y="1196752"/>
              <a:ext cx="2326234" cy="2362810"/>
            </a:xfrm>
            <a:prstGeom prst="rect">
              <a:avLst/>
            </a:prstGeom>
          </p:spPr>
        </p:pic>
      </p:grp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2" t="39469" r="5204" b="23633"/>
          <a:stretch/>
        </p:blipFill>
        <p:spPr>
          <a:xfrm>
            <a:off x="7125238" y="5058982"/>
            <a:ext cx="1904592" cy="1304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16" t="28656" r="18960" b="29471"/>
          <a:stretch/>
        </p:blipFill>
        <p:spPr>
          <a:xfrm>
            <a:off x="4870436" y="1628800"/>
            <a:ext cx="1743512" cy="1605286"/>
          </a:xfrm>
          <a:prstGeom prst="rect">
            <a:avLst/>
          </a:prstGeom>
        </p:spPr>
      </p:pic>
      <p:sp>
        <p:nvSpPr>
          <p:cNvPr id="45" name="ZoneTexte 44"/>
          <p:cNvSpPr txBox="1"/>
          <p:nvPr/>
        </p:nvSpPr>
        <p:spPr>
          <a:xfrm>
            <a:off x="6643463" y="6363337"/>
            <a:ext cx="2386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tx2"/>
                </a:solidFill>
              </a:rPr>
              <a:t>Source: Dupont (2001)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4199125" y="3222169"/>
            <a:ext cx="23863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 smtClean="0">
                <a:solidFill>
                  <a:schemeClr val="tx2"/>
                </a:solidFill>
              </a:rPr>
              <a:t>Source: Le </a:t>
            </a:r>
            <a:r>
              <a:rPr lang="fr-FR" sz="1000" dirty="0" err="1" smtClean="0">
                <a:solidFill>
                  <a:schemeClr val="tx2"/>
                </a:solidFill>
              </a:rPr>
              <a:t>Delliou</a:t>
            </a:r>
            <a:r>
              <a:rPr lang="fr-FR" sz="1000" dirty="0" smtClean="0">
                <a:solidFill>
                  <a:schemeClr val="tx2"/>
                </a:solidFill>
              </a:rPr>
              <a:t> et al. (2009)</a:t>
            </a:r>
            <a:endParaRPr lang="fr-FR" sz="1000" dirty="0">
              <a:solidFill>
                <a:schemeClr val="tx2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5076056" y="4139788"/>
            <a:ext cx="107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Rezé</a:t>
            </a:r>
            <a:endParaRPr lang="fr-FR" sz="1600" dirty="0"/>
          </a:p>
        </p:txBody>
      </p:sp>
      <p:sp>
        <p:nvSpPr>
          <p:cNvPr id="48" name="ZoneTexte 47"/>
          <p:cNvSpPr txBox="1"/>
          <p:nvPr/>
        </p:nvSpPr>
        <p:spPr>
          <a:xfrm>
            <a:off x="6516216" y="883459"/>
            <a:ext cx="10705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itchFamily="34" charset="0"/>
                <a:cs typeface="Arial" pitchFamily="34" charset="0"/>
              </a:rPr>
              <a:t>Pin Sec</a:t>
            </a:r>
            <a:endParaRPr lang="fr-FR" sz="1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8077534" y="9113"/>
            <a:ext cx="1067764" cy="1007037"/>
            <a:chOff x="7164288" y="1196752"/>
            <a:chExt cx="1944216" cy="2016224"/>
          </a:xfrm>
        </p:grpSpPr>
        <p:grpSp>
          <p:nvGrpSpPr>
            <p:cNvPr id="36" name="Groupe 35"/>
            <p:cNvGrpSpPr/>
            <p:nvPr/>
          </p:nvGrpSpPr>
          <p:grpSpPr>
            <a:xfrm>
              <a:off x="7164288" y="1196752"/>
              <a:ext cx="1944216" cy="2016224"/>
              <a:chOff x="1999279" y="1627160"/>
              <a:chExt cx="5093001" cy="4682160"/>
            </a:xfrm>
          </p:grpSpPr>
          <p:pic>
            <p:nvPicPr>
              <p:cNvPr id="41" name="Image 1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99279" y="1627160"/>
                <a:ext cx="5093001" cy="468216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" name="ZoneTexte 48"/>
              <p:cNvSpPr txBox="1"/>
              <p:nvPr/>
            </p:nvSpPr>
            <p:spPr>
              <a:xfrm>
                <a:off x="2999130" y="2796657"/>
                <a:ext cx="1756095" cy="6432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dirty="0" smtClean="0"/>
                  <a:t>Nantes</a:t>
                </a:r>
                <a:endParaRPr lang="fr-FR" sz="1200" dirty="0"/>
              </a:p>
            </p:txBody>
          </p:sp>
        </p:grpSp>
        <p:sp>
          <p:nvSpPr>
            <p:cNvPr id="37" name="Organigramme : Connecteur 36"/>
            <p:cNvSpPr/>
            <p:nvPr/>
          </p:nvSpPr>
          <p:spPr>
            <a:xfrm>
              <a:off x="7953989" y="2778864"/>
              <a:ext cx="27485" cy="3100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Organigramme : Connecteur 37"/>
            <p:cNvSpPr/>
            <p:nvPr/>
          </p:nvSpPr>
          <p:spPr>
            <a:xfrm>
              <a:off x="8118920" y="1693586"/>
              <a:ext cx="27485" cy="31005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8007793" y="1412020"/>
              <a:ext cx="5341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Paris</a:t>
              </a:r>
              <a:endParaRPr lang="fr-FR" sz="1200" dirty="0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7589264" y="2374512"/>
              <a:ext cx="79759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Toulouse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771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8109</TotalTime>
  <Words>1205</Words>
  <Application>Microsoft Office PowerPoint</Application>
  <PresentationFormat>Affichage à l'écran (4:3)</PresentationFormat>
  <Paragraphs>334</Paragraphs>
  <Slides>16</Slides>
  <Notes>11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Developments of the hydrological component of the urban hydro-microclimate model  TEB-Hydro</vt:lpstr>
      <vt:lpstr>Présentation PowerPoint</vt:lpstr>
      <vt:lpstr>Introduction</vt:lpstr>
      <vt:lpstr>Présentation PowerPoint</vt:lpstr>
      <vt:lpstr>Présentation PowerPoint</vt:lpstr>
      <vt:lpstr>Hydro-microclimate model: TEB-Hydro</vt:lpstr>
      <vt:lpstr>Hydrological processes: TEB-Hydro</vt:lpstr>
      <vt:lpstr>Improvements of hydrological processes in urban sub-soil (Chancibault et al., 2014 ; Allard, 2015 ; Chancibault et al., 2015)</vt:lpstr>
      <vt:lpstr>Experimental sites in Nantes</vt:lpstr>
      <vt:lpstr>Application of the model</vt:lpstr>
      <vt:lpstr>Parameters of the model: </vt:lpstr>
      <vt:lpstr>Rezé catchment </vt:lpstr>
      <vt:lpstr>Pin Sec catchment </vt:lpstr>
      <vt:lpstr>Conclusion and Perspectives  </vt:lpstr>
      <vt:lpstr>Thank you for your attention !</vt:lpstr>
      <vt:lpstr>Représentation des Résultats</vt:lpstr>
    </vt:vector>
  </TitlesOfParts>
  <Company>LCPC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Validation hydrologique d'un modèle hydro-microclimatique urbain (TEB-Hydro) :  Analyse de sensibilité sur le bassin versant de Rezé (Nantes, France)</dc:title>
  <dc:creator>LCPC</dc:creator>
  <cp:lastModifiedBy>JM</cp:lastModifiedBy>
  <cp:revision>591</cp:revision>
  <dcterms:created xsi:type="dcterms:W3CDTF">2016-10-04T06:59:41Z</dcterms:created>
  <dcterms:modified xsi:type="dcterms:W3CDTF">2017-02-27T20:50:51Z</dcterms:modified>
</cp:coreProperties>
</file>