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0" r:id="rId3"/>
    <p:sldId id="290" r:id="rId4"/>
    <p:sldId id="289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6799263" cy="9929813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F8C"/>
    <a:srgbClr val="DF6421"/>
    <a:srgbClr val="008FBD"/>
    <a:srgbClr val="001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3" autoAdjust="0"/>
    <p:restoredTop sz="93794" autoAdjust="0"/>
  </p:normalViewPr>
  <p:slideViewPr>
    <p:cSldViewPr snapToGrid="0" snapToObjects="1">
      <p:cViewPr varScale="1">
        <p:scale>
          <a:sx n="62" d="100"/>
          <a:sy n="62" d="100"/>
        </p:scale>
        <p:origin x="1363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58CF8A-1E26-4D07-A3E8-C9EB00748AA4}" type="datetime1">
              <a:rPr lang="fr-FR" altLang="en-US"/>
              <a:pPr/>
              <a:t>28/02/2017</a:t>
            </a:fld>
            <a:endParaRPr lang="fr-FR" alt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fr-FR" altLang="en-US"/>
              <a:t>Titre de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95000E-498B-4048-B859-7D44CCB7CA1A}" type="slidenum">
              <a:rPr lang="fr-FR" altLang="en-US"/>
              <a:pPr/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FR" alt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BD6D1B0-1103-4B72-A283-4BC35F4F3269}" type="datetime1">
              <a:rPr lang="fr-FR" altLang="en-US"/>
              <a:pPr/>
              <a:t>28/02/2017</a:t>
            </a:fld>
            <a:endParaRPr lang="fr-FR" alt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pour modifier les styles du texte du masque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fr-FR" altLang="en-US"/>
              <a:t>Titre de présentation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77464D-14E2-423C-8B39-69C8F39073E6}" type="slidenum">
              <a:rPr lang="fr-FR" altLang="en-US"/>
              <a:pPr/>
              <a:t>‹N°›</a:t>
            </a:fld>
            <a:endParaRPr lang="fr-F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look for FLUORESCENCE on the web, here is what you may get: cool and flashy colors, with a little bit of art too.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en-US"/>
              <a:t>Titre de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7464D-14E2-423C-8B39-69C8F39073E6}" type="slidenum">
              <a:rPr lang="fr-FR" altLang="en-US" smtClean="0"/>
              <a:pPr/>
              <a:t>2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4376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turns out that FLUORESCENCE is also a real science subject and apart from turning green vegetation into flashy colors, it is actually a marker of photosynthetic activity. So now, how does it work?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altLang="en-US"/>
              <a:t>Titre de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7464D-14E2-423C-8B39-69C8F39073E6}" type="slidenum">
              <a:rPr lang="fr-FR" altLang="en-US" smtClean="0"/>
              <a:pPr/>
              <a:t>3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1802733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Espace réservé du titre 1"/>
          <p:cNvSpPr>
            <a:spLocks noGrp="1"/>
          </p:cNvSpPr>
          <p:nvPr>
            <p:ph type="ctrTitle"/>
          </p:nvPr>
        </p:nvSpPr>
        <p:spPr>
          <a:xfrm>
            <a:off x="634365" y="1433513"/>
            <a:ext cx="7839710" cy="2871787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360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altLang="en-US" noProof="0" dirty="0"/>
              <a:t>Cliquez pour modifier le style du titre</a:t>
            </a:r>
          </a:p>
        </p:txBody>
      </p:sp>
      <p:sp>
        <p:nvSpPr>
          <p:cNvPr id="12293" name="Espace réservé du texte 2"/>
          <p:cNvSpPr>
            <a:spLocks noGrp="1"/>
          </p:cNvSpPr>
          <p:nvPr>
            <p:ph type="subTitle" idx="1"/>
          </p:nvPr>
        </p:nvSpPr>
        <p:spPr>
          <a:xfrm>
            <a:off x="1014413" y="5124450"/>
            <a:ext cx="6634162" cy="94297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sz="1600" smtClean="0">
                <a:solidFill>
                  <a:srgbClr val="008FBD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altLang="en-US" noProof="0" dirty="0"/>
              <a:t>Lieu date</a:t>
            </a:r>
          </a:p>
          <a:p>
            <a:pPr lvl="0"/>
            <a:r>
              <a:rPr lang="fr-FR" altLang="en-US" noProof="0" dirty="0"/>
              <a:t>Intervenant</a:t>
            </a:r>
          </a:p>
        </p:txBody>
      </p:sp>
      <p:pic>
        <p:nvPicPr>
          <p:cNvPr id="12295" name="Image 1" descr="Description : MFBLEU-R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17500"/>
            <a:ext cx="1116012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cteur droit 6"/>
          <p:cNvCxnSpPr/>
          <p:nvPr/>
        </p:nvCxnSpPr>
        <p:spPr>
          <a:xfrm flipH="1">
            <a:off x="1014413" y="4804410"/>
            <a:ext cx="6129337" cy="0"/>
          </a:xfrm>
          <a:prstGeom prst="line">
            <a:avLst/>
          </a:prstGeom>
          <a:ln w="12700" cmpd="sng">
            <a:solidFill>
              <a:srgbClr val="008F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ext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Description : MFBLEU-RV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677"/>
            <a:ext cx="5397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>
            <a:cxnSpLocks/>
          </p:cNvCxnSpPr>
          <p:nvPr/>
        </p:nvCxnSpPr>
        <p:spPr>
          <a:xfrm flipH="1">
            <a:off x="978693" y="835025"/>
            <a:ext cx="7158036" cy="0"/>
          </a:xfrm>
          <a:prstGeom prst="line">
            <a:avLst/>
          </a:prstGeom>
          <a:ln w="12700" cmpd="sng">
            <a:solidFill>
              <a:srgbClr val="008FB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94309" y="109138"/>
            <a:ext cx="8726805" cy="687895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DF6421"/>
                </a:solidFill>
                <a:latin typeface="Arial"/>
                <a:cs typeface="Arial"/>
              </a:defRPr>
            </a:lvl1pPr>
          </a:lstStyle>
          <a:p>
            <a:r>
              <a:rPr lang="en-US" noProof="0" dirty="0" err="1"/>
              <a:t>Cliquez</a:t>
            </a:r>
            <a:r>
              <a:rPr lang="en-US" noProof="0" dirty="0"/>
              <a:t> et </a:t>
            </a:r>
            <a:r>
              <a:rPr lang="en-US" noProof="0" dirty="0" err="1"/>
              <a:t>modifiez</a:t>
            </a:r>
            <a:r>
              <a:rPr lang="en-US" noProof="0" dirty="0"/>
              <a:t> le 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94309" y="961650"/>
            <a:ext cx="8726805" cy="5256269"/>
          </a:xfr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F6421"/>
              </a:buClr>
              <a:buSzTx/>
              <a:buFont typeface="Arial"/>
              <a:buChar char="•"/>
              <a:tabLst/>
              <a:defRPr sz="1800" baseline="0">
                <a:latin typeface="Arial"/>
                <a:cs typeface="Arial"/>
              </a:defRPr>
            </a:lvl1pPr>
          </a:lstStyle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r>
              <a:rPr lang="en-US" noProof="0" dirty="0" err="1"/>
              <a:t>Cliquez</a:t>
            </a:r>
            <a:r>
              <a:rPr lang="en-US" noProof="0" dirty="0"/>
              <a:t> pour modifier les styles du </a:t>
            </a:r>
            <a:r>
              <a:rPr lang="en-US" noProof="0" dirty="0" err="1"/>
              <a:t>texte</a:t>
            </a:r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6"/>
          </p:nvPr>
        </p:nvSpPr>
        <p:spPr>
          <a:xfrm>
            <a:off x="8572500" y="6592252"/>
            <a:ext cx="571500" cy="255588"/>
          </a:xfrm>
        </p:spPr>
        <p:txBody>
          <a:bodyPr/>
          <a:lstStyle>
            <a:lvl1pPr algn="r">
              <a:defRPr/>
            </a:lvl1pPr>
          </a:lstStyle>
          <a:p>
            <a:endParaRPr lang="fr-FR" altLang="en-US" dirty="0"/>
          </a:p>
          <a:p>
            <a:fld id="{0A3B62D5-86FE-4ED5-ABBF-78829B7D4C10}" type="slidenum">
              <a:rPr lang="fr-FR" altLang="en-US" smtClean="0"/>
              <a:pPr/>
              <a:t>‹N°›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8" name="Espace réservé du pied de page 7"/>
          <p:cNvSpPr>
            <a:spLocks noGrp="1" noChangeArrowheads="1"/>
          </p:cNvSpPr>
          <p:nvPr>
            <p:ph type="ftr" sz="quarter" idx="17"/>
          </p:nvPr>
        </p:nvSpPr>
        <p:spPr>
          <a:xfrm>
            <a:off x="0" y="6527375"/>
            <a:ext cx="9143999" cy="306971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6" y="6362757"/>
            <a:ext cx="437279" cy="43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88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74320" y="157163"/>
            <a:ext cx="862393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/>
              <a:t>Cliquez et modifiez le titre</a:t>
            </a:r>
          </a:p>
        </p:txBody>
      </p:sp>
      <p:sp>
        <p:nvSpPr>
          <p:cNvPr id="512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74320" y="1262062"/>
            <a:ext cx="8623935" cy="50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dirty="0"/>
              <a:t>Cliquez pour modifier les styles du texte du masque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33413" y="6384925"/>
            <a:ext cx="1231900" cy="2555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50000"/>
              </a:lnSpc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 altLang="en-US"/>
          </a:p>
          <a:p>
            <a:r>
              <a:rPr lang="fr-FR" altLang="en-US"/>
              <a:t>Page </a:t>
            </a:r>
            <a:fld id="{8AA71437-4AA8-47F1-8B88-6B5E4496192E}" type="slidenum">
              <a:rPr lang="fr-FR" altLang="en-US"/>
              <a:pPr/>
              <a:t>‹N°›</a:t>
            </a:fld>
            <a:endParaRPr lang="fr-FR" altLang="en-US">
              <a:solidFill>
                <a:srgbClr val="898989"/>
              </a:solidFill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14563" y="6384925"/>
            <a:ext cx="5343525" cy="25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52762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</p:sldLayoutIdLst>
  <p:hf hdr="0" dt="0"/>
  <p:txStyles>
    <p:titleStyle>
      <a:lvl1pPr algn="l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8FBD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800" b="1">
          <a:solidFill>
            <a:srgbClr val="008FBD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Clr>
          <a:srgbClr val="008FBD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ctrTitle"/>
          </p:nvPr>
        </p:nvSpPr>
        <p:spPr>
          <a:xfrm>
            <a:off x="224681" y="2533135"/>
            <a:ext cx="8249394" cy="1772165"/>
          </a:xfrm>
        </p:spPr>
        <p:txBody>
          <a:bodyPr/>
          <a:lstStyle/>
          <a:p>
            <a:r>
              <a:rPr lang="en-US" sz="3200" dirty="0"/>
              <a:t>Comparing SURFEX photosynthesis simulations to fluorescence observations at European scale</a:t>
            </a:r>
            <a:endParaRPr lang="en-US" altLang="en-US" sz="3200" b="0" dirty="0"/>
          </a:p>
        </p:txBody>
      </p:sp>
      <p:sp>
        <p:nvSpPr>
          <p:cNvPr id="13315" name="Rectangle 3"/>
          <p:cNvSpPr>
            <a:spLocks noGrp="1"/>
          </p:cNvSpPr>
          <p:nvPr>
            <p:ph type="subTitle" idx="1"/>
          </p:nvPr>
        </p:nvSpPr>
        <p:spPr>
          <a:xfrm>
            <a:off x="224681" y="5124450"/>
            <a:ext cx="7423894" cy="942975"/>
          </a:xfrm>
        </p:spPr>
        <p:txBody>
          <a:bodyPr/>
          <a:lstStyle/>
          <a:p>
            <a:r>
              <a:rPr lang="fr-FR" altLang="en-US" sz="2200" dirty="0">
                <a:latin typeface="Liberation Sans" pitchFamily="34" charset="0"/>
              </a:rPr>
              <a:t>Delphine Leroux, J.-C. Calvet, S. Munier, C. </a:t>
            </a:r>
            <a:r>
              <a:rPr lang="fr-FR" altLang="en-US" sz="2200" dirty="0" err="1">
                <a:latin typeface="Liberation Sans" pitchFamily="34" charset="0"/>
              </a:rPr>
              <a:t>Albergel</a:t>
            </a:r>
            <a:endParaRPr lang="fr-FR" altLang="en-US" sz="2200" dirty="0">
              <a:latin typeface="Liberation Sans" pitchFamily="34" charset="0"/>
            </a:endParaRPr>
          </a:p>
          <a:p>
            <a:r>
              <a:rPr lang="fr-FR" altLang="en-US" sz="2200" dirty="0">
                <a:latin typeface="Liberation Sans" pitchFamily="34" charset="0"/>
              </a:rPr>
              <a:t>CNRM, Toulouse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91" y="375777"/>
            <a:ext cx="980719" cy="9807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91" y="375777"/>
            <a:ext cx="2042020" cy="13603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122" y="235378"/>
            <a:ext cx="2719909" cy="1500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with the NIT option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10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pSp>
        <p:nvGrpSpPr>
          <p:cNvPr id="6" name="Groupe 5"/>
          <p:cNvGrpSpPr/>
          <p:nvPr/>
        </p:nvGrpSpPr>
        <p:grpSpPr>
          <a:xfrm>
            <a:off x="463412" y="862345"/>
            <a:ext cx="8153056" cy="1553890"/>
            <a:chOff x="439964" y="1255061"/>
            <a:chExt cx="8153056" cy="1553890"/>
          </a:xfrm>
        </p:grpSpPr>
        <p:sp>
          <p:nvSpPr>
            <p:cNvPr id="7" name="Rectangle 6"/>
            <p:cNvSpPr/>
            <p:nvPr/>
          </p:nvSpPr>
          <p:spPr>
            <a:xfrm>
              <a:off x="439964" y="1255061"/>
              <a:ext cx="8153056" cy="155388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A-</a:t>
              </a:r>
              <a:r>
                <a:rPr lang="en-US" b="1" dirty="0" err="1"/>
                <a:t>gs</a:t>
              </a:r>
              <a:r>
                <a:rPr lang="en-US" dirty="0"/>
                <a:t> (Jacobs, 1996; </a:t>
              </a:r>
              <a:r>
                <a:rPr lang="en-US" dirty="0" err="1"/>
                <a:t>Calvet</a:t>
              </a:r>
              <a:r>
                <a:rPr lang="en-US" dirty="0"/>
                <a:t> et al., 1998)</a:t>
              </a:r>
            </a:p>
            <a:p>
              <a:pPr algn="ctr"/>
              <a:r>
                <a:rPr lang="en-US" dirty="0"/>
                <a:t>@ leaf &amp; canopy scales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9964" y="2057399"/>
              <a:ext cx="4022068" cy="75155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Variable parameters:</a:t>
              </a:r>
            </a:p>
            <a:p>
              <a:pPr algn="ctr"/>
              <a:r>
                <a:rPr lang="en-US" dirty="0"/>
                <a:t>g</a:t>
              </a:r>
              <a:r>
                <a:rPr lang="en-US" baseline="-25000" dirty="0"/>
                <a:t>m</a:t>
              </a:r>
              <a:r>
                <a:rPr lang="en-US" dirty="0"/>
                <a:t>, </a:t>
              </a:r>
              <a:r>
                <a:rPr lang="en-US" dirty="0" err="1"/>
                <a:t>D</a:t>
              </a:r>
              <a:r>
                <a:rPr lang="en-US" baseline="-25000" dirty="0" err="1"/>
                <a:t>max</a:t>
              </a:r>
              <a:r>
                <a:rPr lang="en-US" dirty="0"/>
                <a:t>, f</a:t>
              </a:r>
              <a:r>
                <a:rPr lang="en-US" baseline="-25000" dirty="0"/>
                <a:t>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46494" y="2057399"/>
              <a:ext cx="4146526" cy="7515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</a:t>
              </a:r>
              <a:r>
                <a:rPr lang="en-US" baseline="-25000" dirty="0"/>
                <a:t>2</a:t>
              </a:r>
              <a:r>
                <a:rPr lang="en-US" dirty="0"/>
                <a:t> net assimilation &amp; GPP</a:t>
              </a:r>
            </a:p>
            <a:p>
              <a:pPr algn="ctr"/>
              <a:r>
                <a:rPr lang="en-US" dirty="0"/>
                <a:t>Stomatal conductance</a:t>
              </a:r>
            </a:p>
          </p:txBody>
        </p:sp>
      </p:grpSp>
      <p:sp>
        <p:nvSpPr>
          <p:cNvPr id="10" name="Ellipse 9"/>
          <p:cNvSpPr/>
          <p:nvPr/>
        </p:nvSpPr>
        <p:spPr>
          <a:xfrm>
            <a:off x="3027222" y="2651596"/>
            <a:ext cx="2869620" cy="2131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ISBA</a:t>
            </a:r>
            <a:endParaRPr lang="en-US" b="1" dirty="0"/>
          </a:p>
          <a:p>
            <a:pPr algn="ctr"/>
            <a:r>
              <a:rPr lang="en-US" dirty="0"/>
              <a:t>water &amp; energy budget</a:t>
            </a:r>
          </a:p>
        </p:txBody>
      </p:sp>
      <p:sp>
        <p:nvSpPr>
          <p:cNvPr id="11" name="Rectangle : coins arrondis 10"/>
          <p:cNvSpPr/>
          <p:nvPr/>
        </p:nvSpPr>
        <p:spPr>
          <a:xfrm>
            <a:off x="173312" y="3180348"/>
            <a:ext cx="2542453" cy="1073915"/>
          </a:xfrm>
          <a:prstGeom prst="roundRect">
            <a:avLst>
              <a:gd name="adj" fmla="val 935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Soil moisture stress + drought avoiding / tolerant behavior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57889" y="5105983"/>
            <a:ext cx="2802964" cy="72912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Interactive LAI</a:t>
            </a:r>
          </a:p>
          <a:p>
            <a:pPr algn="ctr"/>
            <a:r>
              <a:rPr lang="en-US" dirty="0"/>
              <a:t>LAI = biomass × SLA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0569" y="5030934"/>
            <a:ext cx="1856617" cy="87922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Nitrogen dilution </a:t>
            </a:r>
          </a:p>
          <a:p>
            <a:pPr algn="ctr"/>
            <a:r>
              <a:rPr lang="en-US" sz="1400" i="1" dirty="0"/>
              <a:t>SLA = e × N</a:t>
            </a:r>
            <a:r>
              <a:rPr lang="en-US" sz="1400" i="1" baseline="-25000" dirty="0"/>
              <a:t>L</a:t>
            </a:r>
            <a:r>
              <a:rPr lang="en-US" sz="1400" i="1" dirty="0"/>
              <a:t> + 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29785" y="4669700"/>
            <a:ext cx="2954450" cy="1601693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Growth and Mortality</a:t>
            </a:r>
          </a:p>
          <a:p>
            <a:pPr algn="ctr"/>
            <a:r>
              <a:rPr lang="en-US" dirty="0"/>
              <a:t>biomass = </a:t>
            </a:r>
            <a:r>
              <a:rPr lang="el-GR" dirty="0"/>
              <a:t>Σ</a:t>
            </a:r>
            <a:r>
              <a:rPr lang="fr-FR" dirty="0"/>
              <a:t>(</a:t>
            </a:r>
            <a:r>
              <a:rPr lang="fr-FR" dirty="0" err="1"/>
              <a:t>growth</a:t>
            </a:r>
            <a:r>
              <a:rPr lang="fr-FR" dirty="0"/>
              <a:t>-senescence)</a:t>
            </a:r>
            <a:endParaRPr lang="en-US" dirty="0"/>
          </a:p>
          <a:p>
            <a:pPr algn="ctr"/>
            <a:r>
              <a:rPr lang="en-US" sz="1400" i="1" dirty="0"/>
              <a:t>growth = </a:t>
            </a:r>
            <a:r>
              <a:rPr lang="el-GR" sz="1400" i="1" dirty="0"/>
              <a:t>Σ</a:t>
            </a:r>
            <a:r>
              <a:rPr lang="fr-FR" sz="1400" i="1" dirty="0"/>
              <a:t> A</a:t>
            </a:r>
            <a:r>
              <a:rPr lang="fr-FR" sz="1400" i="1" baseline="-25000" dirty="0"/>
              <a:t>n</a:t>
            </a:r>
          </a:p>
          <a:p>
            <a:pPr algn="ctr"/>
            <a:r>
              <a:rPr lang="fr-FR" sz="1400" i="1" dirty="0"/>
              <a:t>senescence = </a:t>
            </a:r>
            <a:r>
              <a:rPr lang="fr-FR" sz="1400" i="1" dirty="0" err="1"/>
              <a:t>exp</a:t>
            </a:r>
            <a:r>
              <a:rPr lang="fr-FR" sz="1400" i="1" dirty="0"/>
              <a:t>. </a:t>
            </a:r>
            <a:r>
              <a:rPr lang="fr-FR" sz="1400" i="1" dirty="0" err="1"/>
              <a:t>law</a:t>
            </a:r>
            <a:endParaRPr lang="en-US" sz="1400" i="1" dirty="0"/>
          </a:p>
        </p:txBody>
      </p:sp>
      <p:cxnSp>
        <p:nvCxnSpPr>
          <p:cNvPr id="15" name="Connecteur droit avec flèche 14"/>
          <p:cNvCxnSpPr>
            <a:cxnSpLocks/>
            <a:stCxn id="10" idx="2"/>
            <a:endCxn id="11" idx="3"/>
          </p:cNvCxnSpPr>
          <p:nvPr/>
        </p:nvCxnSpPr>
        <p:spPr>
          <a:xfrm flipH="1" flipV="1">
            <a:off x="2715765" y="3717306"/>
            <a:ext cx="311457" cy="1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cxnSpLocks/>
            <a:stCxn id="11" idx="0"/>
            <a:endCxn id="8" idx="2"/>
          </p:cNvCxnSpPr>
          <p:nvPr/>
        </p:nvCxnSpPr>
        <p:spPr>
          <a:xfrm flipV="1">
            <a:off x="1444539" y="2416234"/>
            <a:ext cx="1029907" cy="764114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cxnSpLocks/>
            <a:stCxn id="13" idx="3"/>
            <a:endCxn id="12" idx="1"/>
          </p:cNvCxnSpPr>
          <p:nvPr/>
        </p:nvCxnSpPr>
        <p:spPr>
          <a:xfrm>
            <a:off x="2697186" y="5470546"/>
            <a:ext cx="360703" cy="2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/>
            <a:stCxn id="9" idx="2"/>
            <a:endCxn id="14" idx="0"/>
          </p:cNvCxnSpPr>
          <p:nvPr/>
        </p:nvCxnSpPr>
        <p:spPr>
          <a:xfrm>
            <a:off x="6543205" y="2416235"/>
            <a:ext cx="1063805" cy="2253465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4" idx="1"/>
            <a:endCxn id="12" idx="3"/>
          </p:cNvCxnSpPr>
          <p:nvPr/>
        </p:nvCxnSpPr>
        <p:spPr>
          <a:xfrm flipH="1">
            <a:off x="5860853" y="5470547"/>
            <a:ext cx="268932" cy="1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cxnSpLocks/>
            <a:stCxn id="12" idx="0"/>
            <a:endCxn id="10" idx="4"/>
          </p:cNvCxnSpPr>
          <p:nvPr/>
        </p:nvCxnSpPr>
        <p:spPr>
          <a:xfrm flipV="1">
            <a:off x="4459371" y="4783017"/>
            <a:ext cx="2661" cy="322966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/>
            <a:stCxn id="9" idx="2"/>
            <a:endCxn id="10" idx="6"/>
          </p:cNvCxnSpPr>
          <p:nvPr/>
        </p:nvCxnSpPr>
        <p:spPr>
          <a:xfrm flipH="1">
            <a:off x="5896842" y="2416235"/>
            <a:ext cx="646363" cy="1301072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cxnSpLocks/>
            <a:stCxn id="10" idx="0"/>
            <a:endCxn id="9" idx="1"/>
          </p:cNvCxnSpPr>
          <p:nvPr/>
        </p:nvCxnSpPr>
        <p:spPr>
          <a:xfrm flipV="1">
            <a:off x="4462032" y="2040459"/>
            <a:ext cx="7910" cy="611137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312667" y="2969258"/>
            <a:ext cx="1725831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“NIT” configuration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173312" y="4259136"/>
            <a:ext cx="2542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Calvet</a:t>
            </a:r>
            <a:r>
              <a:rPr lang="en-US" sz="1200" dirty="0"/>
              <a:t>, 2000; </a:t>
            </a:r>
            <a:r>
              <a:rPr lang="en-US" sz="1200" dirty="0" err="1"/>
              <a:t>Calvet</a:t>
            </a:r>
            <a:r>
              <a:rPr lang="en-US" sz="1200" dirty="0"/>
              <a:t> et al., 2004 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40569" y="5906482"/>
            <a:ext cx="185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Gibelin</a:t>
            </a:r>
            <a:r>
              <a:rPr lang="en-US" sz="1200" dirty="0"/>
              <a:t> et al., 2006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6129785" y="6297893"/>
            <a:ext cx="30142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Calvet</a:t>
            </a:r>
            <a:r>
              <a:rPr lang="en-US" sz="1200" dirty="0"/>
              <a:t> et al., 1998; </a:t>
            </a:r>
            <a:r>
              <a:rPr lang="en-US" sz="1200" dirty="0" err="1"/>
              <a:t>Calvet</a:t>
            </a:r>
            <a:r>
              <a:rPr lang="en-US" sz="1200" dirty="0"/>
              <a:t> and </a:t>
            </a:r>
            <a:r>
              <a:rPr lang="en-US" sz="1200" dirty="0" err="1"/>
              <a:t>Soussana</a:t>
            </a:r>
            <a:r>
              <a:rPr lang="en-US" sz="1200" dirty="0"/>
              <a:t> 2001</a:t>
            </a:r>
          </a:p>
        </p:txBody>
      </p:sp>
    </p:spTree>
    <p:extLst>
      <p:ext uri="{BB962C8B-B14F-4D97-AF65-F5344CB8AC3E}">
        <p14:creationId xmlns:p14="http://schemas.microsoft.com/office/powerpoint/2010/main" val="324225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Fluorescence observations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9" y="961650"/>
            <a:ext cx="5865399" cy="5256269"/>
          </a:xfrm>
        </p:spPr>
        <p:txBody>
          <a:bodyPr/>
          <a:lstStyle/>
          <a:p>
            <a:r>
              <a:rPr lang="en-US" u="sng" dirty="0"/>
              <a:t>Sun Induced Fluorescence (SIF) product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from reflectance observed by GOME-2 instrument on board </a:t>
            </a:r>
            <a:r>
              <a:rPr lang="en-US" dirty="0" err="1"/>
              <a:t>MetOp</a:t>
            </a:r>
            <a:r>
              <a:rPr lang="en-US" dirty="0"/>
              <a:t>-A platform using a simplified radiative model (Joiner et al., 2013)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i="1" dirty="0"/>
              <a:t>observed reflectance = F(atm. properties, surface reflectivity, fluorescence)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gridded data (v26), far-red spectrum (740 nm), monthly averages to smooth the noise as recommended, points too close to coasts are removed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1600" dirty="0"/>
              <a:t>http://avdc.gsfc.nasa.gov/pub/data/satellite/MetOp/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11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8" t="3723" r="50868" b="82793"/>
          <a:stretch/>
        </p:blipFill>
        <p:spPr>
          <a:xfrm>
            <a:off x="6337117" y="3317319"/>
            <a:ext cx="2763804" cy="18314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3" t="33390" r="51139" b="51730"/>
          <a:stretch/>
        </p:blipFill>
        <p:spPr>
          <a:xfrm>
            <a:off x="6329794" y="1276185"/>
            <a:ext cx="2778451" cy="20550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t="93726" r="49693" b="1196"/>
          <a:stretch/>
        </p:blipFill>
        <p:spPr>
          <a:xfrm>
            <a:off x="6634407" y="5215666"/>
            <a:ext cx="2169224" cy="49427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839113" y="5666728"/>
            <a:ext cx="175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mW</a:t>
            </a:r>
            <a:r>
              <a:rPr lang="en-US" sz="1600" dirty="0"/>
              <a:t>/m</a:t>
            </a:r>
            <a:r>
              <a:rPr lang="en-US" sz="1600" baseline="30000" dirty="0"/>
              <a:t>2</a:t>
            </a:r>
            <a:r>
              <a:rPr lang="en-US" sz="1600" dirty="0"/>
              <a:t>/</a:t>
            </a:r>
            <a:r>
              <a:rPr lang="en-US" sz="1600" dirty="0" err="1"/>
              <a:t>sr</a:t>
            </a:r>
            <a:r>
              <a:rPr lang="en-US" sz="1600" dirty="0"/>
              <a:t>/nm</a:t>
            </a:r>
          </a:p>
        </p:txBody>
      </p:sp>
      <p:sp>
        <p:nvSpPr>
          <p:cNvPr id="10" name="ZoneTexte 9"/>
          <p:cNvSpPr txBox="1"/>
          <p:nvPr/>
        </p:nvSpPr>
        <p:spPr>
          <a:xfrm rot="16200000">
            <a:off x="5356403" y="2134441"/>
            <a:ext cx="175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March 2014</a:t>
            </a:r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5356403" y="4063784"/>
            <a:ext cx="175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July 2014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39113" y="1106908"/>
            <a:ext cx="17598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SIF retrievals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266" y="82685"/>
            <a:ext cx="1033902" cy="8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9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with the NIT option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responsive parameterization of photosynthesis</a:t>
            </a:r>
          </a:p>
          <a:p>
            <a:r>
              <a:rPr lang="en-US" dirty="0"/>
              <a:t>Photosynthesis drives vegetation growth and senescence </a:t>
            </a:r>
          </a:p>
          <a:p>
            <a:r>
              <a:rPr lang="en-US" dirty="0"/>
              <a:t>Gross Primary Production (GPP) can be simulated</a:t>
            </a:r>
          </a:p>
          <a:p>
            <a:r>
              <a:rPr lang="en-US" dirty="0"/>
              <a:t>SURFEX v8, 3-L (force-restore)</a:t>
            </a:r>
          </a:p>
          <a:p>
            <a:r>
              <a:rPr lang="en-US" dirty="0"/>
              <a:t>ERA-Interim forcing: 3-hour, 0.5°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Sequential assimilation of both SSM and LAI observations using a simplified Extended Kalman Filter (EKF) at the European scale (LDAS-Monde)</a:t>
            </a:r>
          </a:p>
          <a:p>
            <a:pPr lvl="1"/>
            <a:r>
              <a:rPr lang="en-US" dirty="0"/>
              <a:t>Copernicus Global Land Service (http://land.copernicus.vgt.vito.be)</a:t>
            </a:r>
          </a:p>
          <a:p>
            <a:pPr lvl="1"/>
            <a:r>
              <a:rPr lang="en-US" dirty="0"/>
              <a:t>Soil Water Index from ASCAT: daily, 0.1°resolution</a:t>
            </a:r>
          </a:p>
          <a:p>
            <a:pPr lvl="1"/>
            <a:r>
              <a:rPr lang="en-US" dirty="0"/>
              <a:t>LAI from SPOT-VGT and PROBA-V: 10-day, 1 km resolution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12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15" y="5211936"/>
            <a:ext cx="2348486" cy="78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2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LAI time series and correlation map - Europe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13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/>
          <a:stretch/>
        </p:blipFill>
        <p:spPr>
          <a:xfrm>
            <a:off x="567162" y="1041017"/>
            <a:ext cx="6157131" cy="291526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7030829" y="1513809"/>
            <a:ext cx="41395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030829" y="1984903"/>
            <a:ext cx="4139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030829" y="2473517"/>
            <a:ext cx="413952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529972" y="1323184"/>
            <a:ext cx="1098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  <a:p>
            <a:endParaRPr lang="en-US" sz="1600" dirty="0"/>
          </a:p>
          <a:p>
            <a:r>
              <a:rPr lang="en-US" sz="1600" dirty="0"/>
              <a:t>Analysis</a:t>
            </a:r>
          </a:p>
          <a:p>
            <a:endParaRPr lang="en-US" sz="1600" dirty="0"/>
          </a:p>
          <a:p>
            <a:r>
              <a:rPr lang="en-US" sz="1600" dirty="0"/>
              <a:t>Obs.</a:t>
            </a:r>
          </a:p>
        </p:txBody>
      </p:sp>
    </p:spTree>
    <p:extLst>
      <p:ext uri="{BB962C8B-B14F-4D97-AF65-F5344CB8AC3E}">
        <p14:creationId xmlns:p14="http://schemas.microsoft.com/office/powerpoint/2010/main" val="1106636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LAI time series and correlation map - Europe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14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4"/>
          <a:stretch/>
        </p:blipFill>
        <p:spPr>
          <a:xfrm>
            <a:off x="567162" y="1041017"/>
            <a:ext cx="6157131" cy="2915265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>
            <a:off x="7030829" y="1513809"/>
            <a:ext cx="41395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030829" y="1984903"/>
            <a:ext cx="4139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030829" y="2473517"/>
            <a:ext cx="413952" cy="0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529972" y="1323184"/>
            <a:ext cx="1098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</a:t>
            </a:r>
          </a:p>
          <a:p>
            <a:endParaRPr lang="en-US" sz="1600" dirty="0"/>
          </a:p>
          <a:p>
            <a:r>
              <a:rPr lang="en-US" sz="1600" dirty="0"/>
              <a:t>Analysis</a:t>
            </a:r>
          </a:p>
          <a:p>
            <a:endParaRPr lang="en-US" sz="1600" dirty="0"/>
          </a:p>
          <a:p>
            <a:r>
              <a:rPr lang="en-US" sz="1600" dirty="0"/>
              <a:t>Obs.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5"/>
          <a:stretch/>
        </p:blipFill>
        <p:spPr>
          <a:xfrm>
            <a:off x="0" y="4522573"/>
            <a:ext cx="9144000" cy="2325096"/>
          </a:xfrm>
          <a:prstGeom prst="rect">
            <a:avLst/>
          </a:prstGeom>
        </p:spPr>
      </p:pic>
      <p:cxnSp>
        <p:nvCxnSpPr>
          <p:cNvPr id="13" name="Connecteur droit 12"/>
          <p:cNvCxnSpPr>
            <a:cxnSpLocks/>
          </p:cNvCxnSpPr>
          <p:nvPr/>
        </p:nvCxnSpPr>
        <p:spPr>
          <a:xfrm>
            <a:off x="6141309" y="4236634"/>
            <a:ext cx="0" cy="2652256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72800" y="4247510"/>
            <a:ext cx="2891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R(model)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194222" y="4247510"/>
            <a:ext cx="2870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R(analysis)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207053" y="4247510"/>
            <a:ext cx="2860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R(analysis)-R(model)</a:t>
            </a:r>
          </a:p>
        </p:txBody>
      </p:sp>
      <p:cxnSp>
        <p:nvCxnSpPr>
          <p:cNvPr id="17" name="Connecteur droit 16"/>
          <p:cNvCxnSpPr>
            <a:cxnSpLocks/>
          </p:cNvCxnSpPr>
          <p:nvPr/>
        </p:nvCxnSpPr>
        <p:spPr>
          <a:xfrm>
            <a:off x="0" y="4240376"/>
            <a:ext cx="9144000" cy="0"/>
          </a:xfrm>
          <a:prstGeom prst="line">
            <a:avLst/>
          </a:prstGeom>
          <a:ln w="38100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5815843" y="6245211"/>
            <a:ext cx="2435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(red = improvement)</a:t>
            </a:r>
          </a:p>
        </p:txBody>
      </p:sp>
    </p:spTree>
    <p:extLst>
      <p:ext uri="{BB962C8B-B14F-4D97-AF65-F5344CB8AC3E}">
        <p14:creationId xmlns:p14="http://schemas.microsoft.com/office/powerpoint/2010/main" val="88624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Monthly time series, 2007-2015 (not the same units)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15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208679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Monthly time series, 2007-2015 (not the same units)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16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1" y="1701221"/>
            <a:ext cx="8118389" cy="42688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130003" y="1721014"/>
            <a:ext cx="115535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R=0.98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35031" y="1721014"/>
            <a:ext cx="115535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R=0.99</a:t>
            </a:r>
          </a:p>
        </p:txBody>
      </p:sp>
    </p:spTree>
    <p:extLst>
      <p:ext uri="{BB962C8B-B14F-4D97-AF65-F5344CB8AC3E}">
        <p14:creationId xmlns:p14="http://schemas.microsoft.com/office/powerpoint/2010/main" val="1364685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Annual correlation scores (slight improvement after assimilation)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17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pSp>
        <p:nvGrpSpPr>
          <p:cNvPr id="6" name="Groupe 5"/>
          <p:cNvGrpSpPr/>
          <p:nvPr/>
        </p:nvGrpSpPr>
        <p:grpSpPr>
          <a:xfrm>
            <a:off x="2359786" y="1795548"/>
            <a:ext cx="4046759" cy="3475704"/>
            <a:chOff x="2168609" y="1717589"/>
            <a:chExt cx="4046759" cy="3475704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93" t="45766" b="7950"/>
            <a:stretch/>
          </p:blipFill>
          <p:spPr>
            <a:xfrm>
              <a:off x="2168609" y="1717589"/>
              <a:ext cx="4046759" cy="3174179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66" t="94414" r="30491"/>
            <a:stretch/>
          </p:blipFill>
          <p:spPr>
            <a:xfrm>
              <a:off x="2996513" y="4810233"/>
              <a:ext cx="2625811" cy="383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49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Monthly climatology series, 2007-2015 (not the same units)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18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26" y="1688047"/>
            <a:ext cx="8119774" cy="42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3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Correlation maps for the whole period (2007-2015)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19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763"/>
            <a:ext cx="9144000" cy="2480266"/>
          </a:xfrm>
          <a:prstGeom prst="rect">
            <a:avLst/>
          </a:prstGeom>
        </p:spPr>
      </p:pic>
      <p:cxnSp>
        <p:nvCxnSpPr>
          <p:cNvPr id="7" name="Connecteur droit 6"/>
          <p:cNvCxnSpPr>
            <a:cxnSpLocks/>
          </p:cNvCxnSpPr>
          <p:nvPr/>
        </p:nvCxnSpPr>
        <p:spPr>
          <a:xfrm>
            <a:off x="6141309" y="1397889"/>
            <a:ext cx="0" cy="3067704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440300" y="3990626"/>
            <a:ext cx="2435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(red = improvement)</a:t>
            </a:r>
          </a:p>
        </p:txBody>
      </p:sp>
    </p:spTree>
    <p:extLst>
      <p:ext uri="{BB962C8B-B14F-4D97-AF65-F5344CB8AC3E}">
        <p14:creationId xmlns:p14="http://schemas.microsoft.com/office/powerpoint/2010/main" val="274121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fluorescence?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8" y="961650"/>
            <a:ext cx="8726805" cy="5256269"/>
          </a:xfrm>
        </p:spPr>
        <p:txBody>
          <a:bodyPr/>
          <a:lstStyle/>
          <a:p>
            <a:r>
              <a:rPr lang="en-US" dirty="0"/>
              <a:t>On the web:</a:t>
            </a:r>
          </a:p>
          <a:p>
            <a:endParaRPr lang="en-US" dirty="0"/>
          </a:p>
          <a:p>
            <a:pPr lvl="1"/>
            <a:r>
              <a:rPr lang="en-US" dirty="0"/>
              <a:t>Flashy colors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406" y="1110491"/>
            <a:ext cx="4425471" cy="248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6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Correlation maps for the whole period (2007-2015)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20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8763"/>
            <a:ext cx="9144000" cy="2480266"/>
          </a:xfrm>
          <a:prstGeom prst="rect">
            <a:avLst/>
          </a:prstGeom>
        </p:spPr>
      </p:pic>
      <p:cxnSp>
        <p:nvCxnSpPr>
          <p:cNvPr id="7" name="Connecteur droit 6"/>
          <p:cNvCxnSpPr>
            <a:cxnSpLocks/>
          </p:cNvCxnSpPr>
          <p:nvPr/>
        </p:nvCxnSpPr>
        <p:spPr>
          <a:xfrm>
            <a:off x="6141309" y="1397889"/>
            <a:ext cx="0" cy="3067704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440300" y="3990626"/>
            <a:ext cx="2435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(red = improvement)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82" y="3481894"/>
            <a:ext cx="3405379" cy="3045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5414575" y="4908543"/>
            <a:ext cx="370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Correlation is equivalent or better, especially for C3 crops (green)</a:t>
            </a:r>
          </a:p>
        </p:txBody>
      </p:sp>
    </p:spTree>
    <p:extLst>
      <p:ext uri="{BB962C8B-B14F-4D97-AF65-F5344CB8AC3E}">
        <p14:creationId xmlns:p14="http://schemas.microsoft.com/office/powerpoint/2010/main" val="177237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21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7" y="2085674"/>
            <a:ext cx="3693333" cy="2688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87183"/>
          <a:stretch/>
        </p:blipFill>
        <p:spPr>
          <a:xfrm>
            <a:off x="2814976" y="4968644"/>
            <a:ext cx="3677803" cy="44855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745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22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8" b="50541"/>
          <a:stretch/>
        </p:blipFill>
        <p:spPr>
          <a:xfrm>
            <a:off x="6526164" y="1125594"/>
            <a:ext cx="2496468" cy="2549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7" y="2085674"/>
            <a:ext cx="3693333" cy="2688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87183"/>
          <a:stretch/>
        </p:blipFill>
        <p:spPr>
          <a:xfrm>
            <a:off x="2814976" y="4968644"/>
            <a:ext cx="3677803" cy="448552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b="49730"/>
          <a:stretch/>
        </p:blipFill>
        <p:spPr>
          <a:xfrm>
            <a:off x="102246" y="1119416"/>
            <a:ext cx="2455888" cy="25976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02295" y="1253452"/>
            <a:ext cx="1888327" cy="738664"/>
          </a:xfrm>
          <a:prstGeom prst="rect">
            <a:avLst/>
          </a:prstGeom>
          <a:solidFill>
            <a:srgbClr val="00B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Coniferous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=0.83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GPP=16.1xSIF-1.5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06032" y="1255590"/>
            <a:ext cx="2121079" cy="738664"/>
          </a:xfrm>
          <a:prstGeom prst="rect">
            <a:avLst/>
          </a:prstGeom>
          <a:solidFill>
            <a:srgbClr val="004D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Deciduous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=0.90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GPP=12.9xSIF-0.3</a:t>
            </a:r>
          </a:p>
        </p:txBody>
      </p:sp>
      <p:sp>
        <p:nvSpPr>
          <p:cNvPr id="20" name="Ellipse 19"/>
          <p:cNvSpPr/>
          <p:nvPr/>
        </p:nvSpPr>
        <p:spPr>
          <a:xfrm rot="6728079">
            <a:off x="951784" y="2295688"/>
            <a:ext cx="763966" cy="3416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 rot="6919129">
            <a:off x="7469582" y="1740263"/>
            <a:ext cx="1012539" cy="620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4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23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8" b="50541"/>
          <a:stretch/>
        </p:blipFill>
        <p:spPr>
          <a:xfrm>
            <a:off x="6526164" y="1125594"/>
            <a:ext cx="2496468" cy="2549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7" y="2085674"/>
            <a:ext cx="3693333" cy="2688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87183"/>
          <a:stretch/>
        </p:blipFill>
        <p:spPr>
          <a:xfrm>
            <a:off x="2814976" y="4968644"/>
            <a:ext cx="3677803" cy="448552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b="49730"/>
          <a:stretch/>
        </p:blipFill>
        <p:spPr>
          <a:xfrm>
            <a:off x="102246" y="1119416"/>
            <a:ext cx="2455888" cy="2597693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502295" y="1253452"/>
            <a:ext cx="1888327" cy="738664"/>
          </a:xfrm>
          <a:prstGeom prst="rect">
            <a:avLst/>
          </a:prstGeom>
          <a:solidFill>
            <a:srgbClr val="00B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Coniferous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=0.83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GPP=16.1xSIF-1.5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06032" y="1255590"/>
            <a:ext cx="2121079" cy="738664"/>
          </a:xfrm>
          <a:prstGeom prst="rect">
            <a:avLst/>
          </a:prstGeom>
          <a:solidFill>
            <a:srgbClr val="004D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Deciduous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=0.90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GPP=12.9xSIF-0.3</a:t>
            </a:r>
          </a:p>
        </p:txBody>
      </p:sp>
      <p:sp>
        <p:nvSpPr>
          <p:cNvPr id="20" name="Ellipse 19"/>
          <p:cNvSpPr/>
          <p:nvPr/>
        </p:nvSpPr>
        <p:spPr>
          <a:xfrm rot="10800000">
            <a:off x="665023" y="3239002"/>
            <a:ext cx="763966" cy="341676"/>
          </a:xfrm>
          <a:prstGeom prst="ellipse">
            <a:avLst/>
          </a:prstGeom>
          <a:noFill/>
          <a:ln>
            <a:solidFill>
              <a:srgbClr val="8CF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 rot="10800000">
            <a:off x="7013142" y="3239002"/>
            <a:ext cx="763966" cy="341676"/>
          </a:xfrm>
          <a:prstGeom prst="ellipse">
            <a:avLst/>
          </a:prstGeom>
          <a:noFill/>
          <a:ln>
            <a:solidFill>
              <a:srgbClr val="8CF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98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24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8" b="50541"/>
          <a:stretch/>
        </p:blipFill>
        <p:spPr>
          <a:xfrm>
            <a:off x="6526164" y="1125594"/>
            <a:ext cx="2496468" cy="2549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7" y="2085674"/>
            <a:ext cx="3693333" cy="2688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87183"/>
          <a:stretch/>
        </p:blipFill>
        <p:spPr>
          <a:xfrm>
            <a:off x="2814976" y="4968644"/>
            <a:ext cx="3677803" cy="448552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b="49730"/>
          <a:stretch/>
        </p:blipFill>
        <p:spPr>
          <a:xfrm>
            <a:off x="102246" y="1119416"/>
            <a:ext cx="2455888" cy="25976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0" r="49063"/>
          <a:stretch/>
        </p:blipFill>
        <p:spPr>
          <a:xfrm>
            <a:off x="72423" y="3924983"/>
            <a:ext cx="2602812" cy="2667269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43374" y="5565541"/>
            <a:ext cx="1796546" cy="738664"/>
          </a:xfrm>
          <a:prstGeom prst="rect">
            <a:avLst/>
          </a:prstGeom>
          <a:solidFill>
            <a:srgbClr val="7BFF7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/>
              <a:t>C3 crops</a:t>
            </a:r>
          </a:p>
          <a:p>
            <a:r>
              <a:rPr lang="en-US" sz="1400" dirty="0"/>
              <a:t>R</a:t>
            </a:r>
            <a:r>
              <a:rPr lang="en-US" sz="1400" baseline="30000" dirty="0"/>
              <a:t>2</a:t>
            </a:r>
            <a:r>
              <a:rPr lang="en-US" sz="1400" dirty="0"/>
              <a:t>=0.93</a:t>
            </a:r>
          </a:p>
          <a:p>
            <a:r>
              <a:rPr lang="en-US" sz="1400" dirty="0"/>
              <a:t>GPP=9.8xSIF-1.5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02295" y="1253452"/>
            <a:ext cx="1888327" cy="738664"/>
          </a:xfrm>
          <a:prstGeom prst="rect">
            <a:avLst/>
          </a:prstGeom>
          <a:solidFill>
            <a:srgbClr val="00B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Coniferous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=0.83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GPP=16.1xSIF-1.5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06032" y="1255590"/>
            <a:ext cx="2121079" cy="738664"/>
          </a:xfrm>
          <a:prstGeom prst="rect">
            <a:avLst/>
          </a:prstGeom>
          <a:solidFill>
            <a:srgbClr val="004D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Deciduous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=0.90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GPP=12.9xSIF-0.3</a:t>
            </a:r>
          </a:p>
        </p:txBody>
      </p:sp>
    </p:spTree>
    <p:extLst>
      <p:ext uri="{BB962C8B-B14F-4D97-AF65-F5344CB8AC3E}">
        <p14:creationId xmlns:p14="http://schemas.microsoft.com/office/powerpoint/2010/main" val="1224082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25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18" b="50541"/>
          <a:stretch/>
        </p:blipFill>
        <p:spPr>
          <a:xfrm>
            <a:off x="6526164" y="1125594"/>
            <a:ext cx="2496468" cy="25493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77" y="2085674"/>
            <a:ext cx="3693333" cy="268851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87183"/>
          <a:stretch/>
        </p:blipFill>
        <p:spPr>
          <a:xfrm>
            <a:off x="2814976" y="4968644"/>
            <a:ext cx="3677803" cy="448552"/>
          </a:xfrm>
          <a:prstGeom prst="rect">
            <a:avLst/>
          </a:prstGeom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2" b="49730"/>
          <a:stretch/>
        </p:blipFill>
        <p:spPr>
          <a:xfrm>
            <a:off x="102246" y="1119416"/>
            <a:ext cx="2455888" cy="259769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0" r="49063"/>
          <a:stretch/>
        </p:blipFill>
        <p:spPr>
          <a:xfrm>
            <a:off x="72423" y="3924983"/>
            <a:ext cx="2602812" cy="266726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5" t="49639"/>
          <a:stretch/>
        </p:blipFill>
        <p:spPr>
          <a:xfrm>
            <a:off x="6493539" y="3985635"/>
            <a:ext cx="2514110" cy="259538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543374" y="5565541"/>
            <a:ext cx="1796546" cy="738664"/>
          </a:xfrm>
          <a:prstGeom prst="rect">
            <a:avLst/>
          </a:prstGeom>
          <a:solidFill>
            <a:srgbClr val="7BFF7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/>
              <a:t>C3 crops</a:t>
            </a:r>
          </a:p>
          <a:p>
            <a:r>
              <a:rPr lang="en-US" sz="1400" dirty="0"/>
              <a:t>R</a:t>
            </a:r>
            <a:r>
              <a:rPr lang="en-US" sz="1400" baseline="30000" dirty="0"/>
              <a:t>2</a:t>
            </a:r>
            <a:r>
              <a:rPr lang="en-US" sz="1400" dirty="0"/>
              <a:t>=0.93</a:t>
            </a:r>
          </a:p>
          <a:p>
            <a:r>
              <a:rPr lang="en-US" sz="1400" dirty="0"/>
              <a:t>GPP=9.8xSIF-1.5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003219" y="5567555"/>
            <a:ext cx="1860960" cy="738664"/>
          </a:xfrm>
          <a:prstGeom prst="rect">
            <a:avLst/>
          </a:prstGeom>
          <a:solidFill>
            <a:srgbClr val="FF68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Grassland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=0.68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GPP=8.3xSIF-2.3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502295" y="1253452"/>
            <a:ext cx="1888327" cy="738664"/>
          </a:xfrm>
          <a:prstGeom prst="rect">
            <a:avLst/>
          </a:prstGeom>
          <a:solidFill>
            <a:srgbClr val="00B3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Coniferous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=0.83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GPP=16.1xSIF-1.5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06032" y="1255590"/>
            <a:ext cx="2121079" cy="738664"/>
          </a:xfrm>
          <a:prstGeom prst="rect">
            <a:avLst/>
          </a:prstGeom>
          <a:solidFill>
            <a:srgbClr val="004D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Deciduous</a:t>
            </a:r>
          </a:p>
          <a:p>
            <a:r>
              <a:rPr lang="en-US" sz="1400" dirty="0">
                <a:solidFill>
                  <a:schemeClr val="bg1"/>
                </a:solidFill>
              </a:rPr>
              <a:t>R</a:t>
            </a:r>
            <a:r>
              <a:rPr lang="en-US" sz="1400" baseline="30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=0.90</a:t>
            </a:r>
          </a:p>
          <a:p>
            <a:r>
              <a:rPr lang="en-US" sz="1400" dirty="0">
                <a:solidFill>
                  <a:schemeClr val="bg1"/>
                </a:solidFill>
              </a:rPr>
              <a:t>GPP=12.9xSIF-0.3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64179" y="4174073"/>
            <a:ext cx="1358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Northern EU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870584" y="4455281"/>
            <a:ext cx="1358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Western EU</a:t>
            </a:r>
          </a:p>
        </p:txBody>
      </p:sp>
    </p:spTree>
    <p:extLst>
      <p:ext uri="{BB962C8B-B14F-4D97-AF65-F5344CB8AC3E}">
        <p14:creationId xmlns:p14="http://schemas.microsoft.com/office/powerpoint/2010/main" val="2919319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the literature: </a:t>
            </a:r>
          </a:p>
          <a:p>
            <a:pPr lvl="1"/>
            <a:r>
              <a:rPr lang="en-US" dirty="0"/>
              <a:t>GPP </a:t>
            </a:r>
            <a:r>
              <a:rPr lang="en-US" u="sng" dirty="0"/>
              <a:t>modeled</a:t>
            </a:r>
            <a:r>
              <a:rPr lang="en-US" dirty="0"/>
              <a:t>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26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846993"/>
              </p:ext>
            </p:extLst>
          </p:nvPr>
        </p:nvGraphicFramePr>
        <p:xfrm>
          <a:off x="537989" y="1778830"/>
          <a:ext cx="71803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5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7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621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69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79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the literature: </a:t>
            </a:r>
          </a:p>
          <a:p>
            <a:pPr lvl="1"/>
            <a:r>
              <a:rPr lang="en-US" dirty="0"/>
              <a:t>GPP </a:t>
            </a:r>
            <a:r>
              <a:rPr lang="en-US" u="sng" dirty="0"/>
              <a:t>modeled</a:t>
            </a:r>
            <a:r>
              <a:rPr lang="en-US" dirty="0"/>
              <a:t>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27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37989" y="1778830"/>
          <a:ext cx="71803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5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7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621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69618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6621677" y="1778980"/>
          <a:ext cx="2236573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0579">
                  <a:extLst>
                    <a:ext uri="{9D8B030D-6E8A-4147-A177-3AD203B41FA5}">
                      <a16:colId xmlns:a16="http://schemas.microsoft.com/office/drawing/2014/main" val="235197332"/>
                    </a:ext>
                  </a:extLst>
                </a:gridCol>
                <a:gridCol w="1315994">
                  <a:extLst>
                    <a:ext uri="{9D8B030D-6E8A-4147-A177-3AD203B41FA5}">
                      <a16:colId xmlns:a16="http://schemas.microsoft.com/office/drawing/2014/main" val="3932409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0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53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39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675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8283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the literature: </a:t>
            </a:r>
          </a:p>
          <a:p>
            <a:pPr lvl="1"/>
            <a:r>
              <a:rPr lang="en-US" dirty="0"/>
              <a:t>GPP </a:t>
            </a:r>
            <a:r>
              <a:rPr lang="en-US" u="sng" dirty="0"/>
              <a:t>modeled</a:t>
            </a:r>
            <a:r>
              <a:rPr lang="en-US" dirty="0"/>
              <a:t>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28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37989" y="1778830"/>
          <a:ext cx="71803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5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7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621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69618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6621677" y="1778980"/>
          <a:ext cx="2236573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0579">
                  <a:extLst>
                    <a:ext uri="{9D8B030D-6E8A-4147-A177-3AD203B41FA5}">
                      <a16:colId xmlns:a16="http://schemas.microsoft.com/office/drawing/2014/main" val="235197332"/>
                    </a:ext>
                  </a:extLst>
                </a:gridCol>
                <a:gridCol w="1315994">
                  <a:extLst>
                    <a:ext uri="{9D8B030D-6E8A-4147-A177-3AD203B41FA5}">
                      <a16:colId xmlns:a16="http://schemas.microsoft.com/office/drawing/2014/main" val="3932409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0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53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39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675511"/>
                  </a:ext>
                </a:extLst>
              </a:tr>
            </a:tbl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2116737" y="2515564"/>
            <a:ext cx="778476" cy="753763"/>
            <a:chOff x="-2038864" y="2631988"/>
            <a:chExt cx="778476" cy="753763"/>
          </a:xfrm>
        </p:grpSpPr>
        <p:sp>
          <p:nvSpPr>
            <p:cNvPr id="9" name="Ellipse 8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x1.8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86673" y="2515564"/>
            <a:ext cx="778476" cy="753763"/>
            <a:chOff x="-2038864" y="2631988"/>
            <a:chExt cx="778476" cy="753763"/>
          </a:xfrm>
        </p:grpSpPr>
        <p:sp>
          <p:nvSpPr>
            <p:cNvPr id="12" name="Ellipse 11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319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the literature: </a:t>
            </a:r>
          </a:p>
          <a:p>
            <a:pPr lvl="1"/>
            <a:r>
              <a:rPr lang="en-US" dirty="0"/>
              <a:t>GPP </a:t>
            </a:r>
            <a:r>
              <a:rPr lang="en-US" u="sng" dirty="0"/>
              <a:t>modeled</a:t>
            </a:r>
            <a:r>
              <a:rPr lang="en-US" dirty="0"/>
              <a:t>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GPP </a:t>
            </a:r>
            <a:r>
              <a:rPr lang="en-US" u="sng" dirty="0"/>
              <a:t>measured</a:t>
            </a:r>
            <a:r>
              <a:rPr lang="en-US" dirty="0"/>
              <a:t> from flux towers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29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37989" y="1778830"/>
          <a:ext cx="71803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5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7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621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69618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6621677" y="1778980"/>
          <a:ext cx="2236573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0579">
                  <a:extLst>
                    <a:ext uri="{9D8B030D-6E8A-4147-A177-3AD203B41FA5}">
                      <a16:colId xmlns:a16="http://schemas.microsoft.com/office/drawing/2014/main" val="235197332"/>
                    </a:ext>
                  </a:extLst>
                </a:gridCol>
                <a:gridCol w="1315994">
                  <a:extLst>
                    <a:ext uri="{9D8B030D-6E8A-4147-A177-3AD203B41FA5}">
                      <a16:colId xmlns:a16="http://schemas.microsoft.com/office/drawing/2014/main" val="3932409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0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53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39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675511"/>
                  </a:ext>
                </a:extLst>
              </a:tr>
            </a:tbl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2116737" y="2515564"/>
            <a:ext cx="778476" cy="753763"/>
            <a:chOff x="-2038864" y="2631988"/>
            <a:chExt cx="778476" cy="753763"/>
          </a:xfrm>
        </p:grpSpPr>
        <p:sp>
          <p:nvSpPr>
            <p:cNvPr id="9" name="Ellipse 8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x1.8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86673" y="2515564"/>
            <a:ext cx="778476" cy="753763"/>
            <a:chOff x="-2038864" y="2631988"/>
            <a:chExt cx="778476" cy="753763"/>
          </a:xfrm>
        </p:grpSpPr>
        <p:sp>
          <p:nvSpPr>
            <p:cNvPr id="12" name="Ellipse 11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x1.9</a:t>
              </a: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548331" y="4367212"/>
          <a:ext cx="719163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06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889686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6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(2014)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 (US)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 (EU)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Duveiller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(2016)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151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432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39320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7761326" y="4787234"/>
            <a:ext cx="131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might be scale issues between obs. and meas.</a:t>
            </a:r>
          </a:p>
        </p:txBody>
      </p:sp>
    </p:spTree>
    <p:extLst>
      <p:ext uri="{BB962C8B-B14F-4D97-AF65-F5344CB8AC3E}">
        <p14:creationId xmlns:p14="http://schemas.microsoft.com/office/powerpoint/2010/main" val="230446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fluorescence?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8" y="961650"/>
            <a:ext cx="8726805" cy="5256269"/>
          </a:xfrm>
        </p:spPr>
        <p:txBody>
          <a:bodyPr/>
          <a:lstStyle/>
          <a:p>
            <a:r>
              <a:rPr lang="en-US" dirty="0"/>
              <a:t>On the web:</a:t>
            </a:r>
          </a:p>
          <a:p>
            <a:endParaRPr lang="en-US" dirty="0"/>
          </a:p>
          <a:p>
            <a:pPr lvl="1"/>
            <a:r>
              <a:rPr lang="en-US" dirty="0"/>
              <a:t>Flashy colors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But also, further on the web:</a:t>
            </a:r>
          </a:p>
          <a:p>
            <a:endParaRPr lang="en-US" dirty="0"/>
          </a:p>
          <a:p>
            <a:pPr lvl="1"/>
            <a:r>
              <a:rPr lang="en-US" dirty="0"/>
              <a:t>Marker of photosynthesis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3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29" name="Picture 2" descr="http://earthobservatory.nasa.gov/Features/OzoneWeBreathe/Images/flourescen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9" b="-1767"/>
          <a:stretch/>
        </p:blipFill>
        <p:spPr bwMode="auto">
          <a:xfrm>
            <a:off x="3573266" y="5766505"/>
            <a:ext cx="3333750" cy="45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406" y="1110491"/>
            <a:ext cx="4425471" cy="24893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580" y="4281375"/>
            <a:ext cx="1671123" cy="131159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00103" y="5329691"/>
            <a:ext cx="2143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adapted from </a:t>
            </a:r>
            <a:r>
              <a:rPr lang="fr-FR" sz="1400" i="1" dirty="0"/>
              <a:t>earthobservatory.nasa.gov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157595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GPP </a:t>
            </a:r>
            <a:r>
              <a:rPr lang="en-US" dirty="0" err="1"/>
              <a:t>simu</a:t>
            </a:r>
            <a:r>
              <a:rPr lang="en-US" dirty="0"/>
              <a:t>. and SIF obs.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 the literature: </a:t>
            </a:r>
          </a:p>
          <a:p>
            <a:pPr lvl="1"/>
            <a:r>
              <a:rPr lang="en-US" dirty="0"/>
              <a:t>GPP </a:t>
            </a:r>
            <a:r>
              <a:rPr lang="en-US" u="sng" dirty="0"/>
              <a:t>modeled</a:t>
            </a:r>
            <a:r>
              <a:rPr lang="en-US" dirty="0"/>
              <a:t>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GPP </a:t>
            </a:r>
            <a:r>
              <a:rPr lang="en-US" u="sng" dirty="0"/>
              <a:t>measured</a:t>
            </a:r>
            <a:r>
              <a:rPr lang="en-US" dirty="0"/>
              <a:t> from flux towers vs. SIF retrieved from GOME-2: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30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/>
          </p:nvPr>
        </p:nvGraphicFramePr>
        <p:xfrm>
          <a:off x="537989" y="1778830"/>
          <a:ext cx="718038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45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59243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7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(2012)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7.69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6217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7.14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-0.36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669618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/>
          </p:nvPr>
        </p:nvGraphicFramePr>
        <p:xfrm>
          <a:off x="6621677" y="1778980"/>
          <a:ext cx="2236573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0579">
                  <a:extLst>
                    <a:ext uri="{9D8B030D-6E8A-4147-A177-3AD203B41FA5}">
                      <a16:colId xmlns:a16="http://schemas.microsoft.com/office/drawing/2014/main" val="235197332"/>
                    </a:ext>
                  </a:extLst>
                </a:gridCol>
                <a:gridCol w="1315994">
                  <a:extLst>
                    <a:ext uri="{9D8B030D-6E8A-4147-A177-3AD203B41FA5}">
                      <a16:colId xmlns:a16="http://schemas.microsoft.com/office/drawing/2014/main" val="39324097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08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539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395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4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675511"/>
                  </a:ext>
                </a:extLst>
              </a:tr>
            </a:tbl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2116737" y="2515564"/>
            <a:ext cx="778476" cy="753763"/>
            <a:chOff x="-2038864" y="2631988"/>
            <a:chExt cx="778476" cy="753763"/>
          </a:xfrm>
        </p:grpSpPr>
        <p:sp>
          <p:nvSpPr>
            <p:cNvPr id="9" name="Ellipse 8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x1.8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86673" y="2515564"/>
            <a:ext cx="778476" cy="753763"/>
            <a:chOff x="-2038864" y="2631988"/>
            <a:chExt cx="778476" cy="753763"/>
          </a:xfrm>
        </p:grpSpPr>
        <p:sp>
          <p:nvSpPr>
            <p:cNvPr id="12" name="Ellipse 11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x1.9</a:t>
              </a:r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548331" y="4367212"/>
          <a:ext cx="7191632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060">
                  <a:extLst>
                    <a:ext uri="{9D8B030D-6E8A-4147-A177-3AD203B41FA5}">
                      <a16:colId xmlns:a16="http://schemas.microsoft.com/office/drawing/2014/main" val="1730375562"/>
                    </a:ext>
                  </a:extLst>
                </a:gridCol>
                <a:gridCol w="889686">
                  <a:extLst>
                    <a:ext uri="{9D8B030D-6E8A-4147-A177-3AD203B41FA5}">
                      <a16:colId xmlns:a16="http://schemas.microsoft.com/office/drawing/2014/main" val="165637526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073199304"/>
                    </a:ext>
                  </a:extLst>
                </a:gridCol>
                <a:gridCol w="3404286">
                  <a:extLst>
                    <a:ext uri="{9D8B030D-6E8A-4147-A177-3AD203B41FA5}">
                      <a16:colId xmlns:a16="http://schemas.microsoft.com/office/drawing/2014/main" val="1000169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364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Guanter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(2014)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-0.88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Cropland (US)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4245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0.35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 (EU)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362298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Duveiller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(2016)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0.29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Coniferous forests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4151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Deciduous forests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432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-0.57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Grassland (FLUXNET)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3139320"/>
                  </a:ext>
                </a:extLst>
              </a:tr>
            </a:tbl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7761326" y="4787234"/>
            <a:ext cx="1314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might be scale issues between obs. and meas.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681023" y="5646007"/>
            <a:ext cx="778476" cy="753763"/>
            <a:chOff x="-2038864" y="2631988"/>
            <a:chExt cx="778476" cy="753763"/>
          </a:xfrm>
        </p:grpSpPr>
        <p:sp>
          <p:nvSpPr>
            <p:cNvPr id="17" name="Ellipse 16"/>
            <p:cNvSpPr/>
            <p:nvPr/>
          </p:nvSpPr>
          <p:spPr>
            <a:xfrm>
              <a:off x="-2020330" y="2631988"/>
              <a:ext cx="741406" cy="753763"/>
            </a:xfrm>
            <a:prstGeom prst="ellipse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-2038864" y="2848230"/>
              <a:ext cx="778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x1.2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533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can simulate photosynthesis at large scales (European and global) with a CO</a:t>
            </a:r>
            <a:r>
              <a:rPr lang="en-US" baseline="-25000" dirty="0"/>
              <a:t>2</a:t>
            </a:r>
            <a:r>
              <a:rPr lang="en-US" dirty="0"/>
              <a:t> responsive parameterization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GPP simulations and SIF observations are very well correlated =&gt; validation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GPP-SIF relationship strongly depends on the vegetation type, climate and illumination status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SIF-GPP relationship is not as straightforward as it seems and there is a need for a more comprehensive model (SCOPE model)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31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0410793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perspectives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can simulate photosynthesis at large scales (European and global) with a CO</a:t>
            </a:r>
            <a:r>
              <a:rPr lang="en-US" baseline="-25000" dirty="0"/>
              <a:t>2</a:t>
            </a:r>
            <a:r>
              <a:rPr lang="en-US" dirty="0"/>
              <a:t> responsive parameterization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GPP simulations and SIF observations are very well correlated =&gt; validation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GPP-SIF relationship strongly depends on the vegetation type, climate and illumination status</a:t>
            </a:r>
          </a:p>
          <a:p>
            <a:pPr marL="358775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358775" indent="-285750">
              <a:buFont typeface="Arial" panose="020B0604020202020204" pitchFamily="34" charset="0"/>
              <a:buChar char="•"/>
            </a:pPr>
            <a:r>
              <a:rPr lang="en-US" dirty="0"/>
              <a:t>SIF-GPP relationship is not as straightforward as it seems and there is a need for a more comprehensive model (SCOPE model)</a:t>
            </a:r>
          </a:p>
          <a:p>
            <a:endParaRPr lang="en-US" dirty="0"/>
          </a:p>
          <a:p>
            <a:r>
              <a:rPr lang="en-US" dirty="0"/>
              <a:t>Improvement of the photosynthesis representation with a vegetation clumping index for leaf optical properties (work in progress)</a:t>
            </a:r>
          </a:p>
          <a:p>
            <a:r>
              <a:rPr lang="en-US" dirty="0"/>
              <a:t>Improvement of prescribed LAI min values (work in progress, </a:t>
            </a:r>
            <a:r>
              <a:rPr lang="en-US" i="1" dirty="0"/>
              <a:t>previous presentation from Simon </a:t>
            </a:r>
            <a:r>
              <a:rPr lang="en-US" i="1" dirty="0" err="1"/>
              <a:t>Munier</a:t>
            </a:r>
            <a:r>
              <a:rPr lang="en-US" dirty="0"/>
              <a:t>)</a:t>
            </a:r>
          </a:p>
          <a:p>
            <a:r>
              <a:rPr lang="en-US" dirty="0"/>
              <a:t>Observation operator for the assimilation of surface albedo and fluorescence in ISBA-A-</a:t>
            </a:r>
            <a:r>
              <a:rPr lang="en-US" dirty="0" err="1"/>
              <a:t>gs</a:t>
            </a:r>
            <a:r>
              <a:rPr lang="en-US" dirty="0"/>
              <a:t> to better constraint the photosynthesis (work in progress) 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32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041958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fluorescence?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9" y="961650"/>
            <a:ext cx="5044080" cy="5256269"/>
          </a:xfrm>
        </p:spPr>
        <p:txBody>
          <a:bodyPr/>
          <a:lstStyle/>
          <a:p>
            <a:r>
              <a:rPr lang="en-US" dirty="0"/>
              <a:t>Carbon fixation by the terrestrial biosphere, or Gross Primary Productivity (GPP), constitutes the largest flux in the terrestrial carbon balance</a:t>
            </a:r>
          </a:p>
          <a:p>
            <a:endParaRPr lang="en-US" dirty="0"/>
          </a:p>
          <a:p>
            <a:r>
              <a:rPr lang="en-US" dirty="0"/>
              <a:t>Small fraction of light that is reemitted from the leaf chlorophyll during the photosynthesis process (~1-2%)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4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pSp>
        <p:nvGrpSpPr>
          <p:cNvPr id="18" name="Groupe 17"/>
          <p:cNvGrpSpPr>
            <a:grpSpLocks noChangeAspect="1"/>
          </p:cNvGrpSpPr>
          <p:nvPr/>
        </p:nvGrpSpPr>
        <p:grpSpPr>
          <a:xfrm>
            <a:off x="5296190" y="915585"/>
            <a:ext cx="3633623" cy="3106956"/>
            <a:chOff x="229583" y="2157505"/>
            <a:chExt cx="4772768" cy="4080990"/>
          </a:xfrm>
        </p:grpSpPr>
        <p:grpSp>
          <p:nvGrpSpPr>
            <p:cNvPr id="19" name="Groupe 18"/>
            <p:cNvGrpSpPr/>
            <p:nvPr/>
          </p:nvGrpSpPr>
          <p:grpSpPr>
            <a:xfrm>
              <a:off x="229583" y="4322565"/>
              <a:ext cx="4348593" cy="1915930"/>
              <a:chOff x="2144882" y="4079112"/>
              <a:chExt cx="4348593" cy="1915930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44882" y="4679045"/>
                <a:ext cx="1349810" cy="1100095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6266" y="4202494"/>
                <a:ext cx="2366709" cy="1576646"/>
              </a:xfrm>
              <a:prstGeom prst="rect">
                <a:avLst/>
              </a:prstGeom>
            </p:spPr>
          </p:pic>
          <p:sp>
            <p:nvSpPr>
              <p:cNvPr id="28" name="Bulle narrative : ronde 27"/>
              <p:cNvSpPr/>
              <p:nvPr/>
            </p:nvSpPr>
            <p:spPr>
              <a:xfrm>
                <a:off x="3794357" y="4079112"/>
                <a:ext cx="2699118" cy="1915930"/>
              </a:xfrm>
              <a:prstGeom prst="wedgeEllipseCallout">
                <a:avLst>
                  <a:gd name="adj1" fmla="val -65359"/>
                  <a:gd name="adj2" fmla="val 12975"/>
                </a:avLst>
              </a:prstGeom>
              <a:noFill/>
              <a:ln>
                <a:solidFill>
                  <a:srgbClr val="0070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270" y="2270213"/>
              <a:ext cx="1678459" cy="1678459"/>
            </a:xfrm>
            <a:prstGeom prst="rect">
              <a:avLst/>
            </a:prstGeom>
          </p:spPr>
        </p:pic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152" y="3871100"/>
              <a:ext cx="746926" cy="904728"/>
            </a:xfrm>
            <a:prstGeom prst="rect">
              <a:avLst/>
            </a:prstGeom>
          </p:spPr>
        </p:pic>
        <p:sp>
          <p:nvSpPr>
            <p:cNvPr id="22" name="Flèche : droite rayée 21"/>
            <p:cNvSpPr/>
            <p:nvPr/>
          </p:nvSpPr>
          <p:spPr>
            <a:xfrm rot="17021960">
              <a:off x="3814398" y="3770648"/>
              <a:ext cx="741406" cy="481913"/>
            </a:xfrm>
            <a:prstGeom prst="striped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lèche : droite rayée 22"/>
            <p:cNvSpPr/>
            <p:nvPr/>
          </p:nvSpPr>
          <p:spPr>
            <a:xfrm rot="6119161">
              <a:off x="2668740" y="3630144"/>
              <a:ext cx="741406" cy="481913"/>
            </a:xfrm>
            <a:prstGeom prst="striped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3551265" y="2174624"/>
              <a:ext cx="14510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Energy dissipated by </a:t>
              </a:r>
              <a:r>
                <a:rPr lang="en-US" sz="1600" dirty="0" err="1"/>
                <a:t>fluo</a:t>
              </a:r>
              <a:endParaRPr lang="en-US" sz="1600" dirty="0"/>
            </a:p>
            <a:p>
              <a:pPr algn="ctr"/>
              <a:r>
                <a:rPr lang="en-US" sz="1600" dirty="0" err="1"/>
                <a:t>rescence</a:t>
              </a:r>
              <a:endParaRPr lang="en-US" sz="1600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377297" y="2157505"/>
              <a:ext cx="135435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Energy dissipated for photo</a:t>
              </a:r>
            </a:p>
            <a:p>
              <a:pPr algn="ctr"/>
              <a:r>
                <a:rPr lang="en-US" sz="1600" dirty="0"/>
                <a:t>synthesis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208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fluorescence?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9" y="961650"/>
            <a:ext cx="5044080" cy="5256269"/>
          </a:xfrm>
        </p:spPr>
        <p:txBody>
          <a:bodyPr/>
          <a:lstStyle/>
          <a:p>
            <a:r>
              <a:rPr lang="en-US" dirty="0"/>
              <a:t>Carbon fixation by the terrestrial biosphere, or Gross Primary Productivity (GPP), constitutes the largest flux in the terrestrial carbon balance</a:t>
            </a:r>
          </a:p>
          <a:p>
            <a:endParaRPr lang="en-US" dirty="0"/>
          </a:p>
          <a:p>
            <a:r>
              <a:rPr lang="en-US" dirty="0"/>
              <a:t>Small fraction of light that is reemitted from the leaf chlorophyll during the photosynthesis process (~1-2%)</a:t>
            </a:r>
          </a:p>
          <a:p>
            <a:endParaRPr lang="en-US" dirty="0"/>
          </a:p>
          <a:p>
            <a:r>
              <a:rPr lang="en-US" dirty="0"/>
              <a:t>Two photosystems emitting mainly at 2 frequencies: 685 nm (red) and </a:t>
            </a:r>
            <a:r>
              <a:rPr lang="en-US" u="sng" dirty="0"/>
              <a:t>740 nm (far-red)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5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943" y="4177269"/>
            <a:ext cx="3214371" cy="268633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89" y="1546640"/>
            <a:ext cx="3517925" cy="211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97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fluorescence?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194309" y="961650"/>
            <a:ext cx="5044080" cy="5256269"/>
          </a:xfrm>
        </p:spPr>
        <p:txBody>
          <a:bodyPr/>
          <a:lstStyle/>
          <a:p>
            <a:r>
              <a:rPr lang="en-US" dirty="0"/>
              <a:t>Carbon fixation by the terrestrial biosphere, or Gross Primary Productivity (GPP), constitutes the largest flux in the terrestrial carbon balance</a:t>
            </a:r>
          </a:p>
          <a:p>
            <a:endParaRPr lang="en-US" dirty="0"/>
          </a:p>
          <a:p>
            <a:r>
              <a:rPr lang="en-US" dirty="0"/>
              <a:t>Small fraction of light that is reemitted from the leaf chlorophyll during the photosynthesis process (~1-2%)</a:t>
            </a:r>
          </a:p>
          <a:p>
            <a:endParaRPr lang="en-US" dirty="0"/>
          </a:p>
          <a:p>
            <a:r>
              <a:rPr lang="en-US" dirty="0"/>
              <a:t>Two photosystems emitting mainly at 2 frequencies: 685 nm (red) and </a:t>
            </a:r>
            <a:r>
              <a:rPr lang="en-US" u="sng" dirty="0"/>
              <a:t>740 nm</a:t>
            </a:r>
            <a:r>
              <a:rPr lang="en-US" dirty="0"/>
              <a:t> (far-red) </a:t>
            </a:r>
          </a:p>
          <a:p>
            <a:endParaRPr lang="en-US" dirty="0"/>
          </a:p>
          <a:p>
            <a:r>
              <a:rPr lang="en-US" dirty="0"/>
              <a:t>Still on-going research with the preparation of the future ESA mission FLEX: remote sensing of the fluorescence (launch 2022)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6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97" y="1294300"/>
            <a:ext cx="2998052" cy="16542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31" y="3934954"/>
            <a:ext cx="3569385" cy="196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85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with the NIT option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7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sp>
        <p:nvSpPr>
          <p:cNvPr id="6" name="Ellipse 5"/>
          <p:cNvSpPr/>
          <p:nvPr/>
        </p:nvSpPr>
        <p:spPr>
          <a:xfrm>
            <a:off x="3027222" y="2651596"/>
            <a:ext cx="2869620" cy="2131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ISBA</a:t>
            </a:r>
            <a:endParaRPr lang="en-US" b="1" dirty="0"/>
          </a:p>
          <a:p>
            <a:pPr algn="ctr"/>
            <a:r>
              <a:rPr lang="en-US" dirty="0"/>
              <a:t>water &amp; energy budget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28241" y="3117141"/>
            <a:ext cx="1670534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en-US" dirty="0"/>
              <a:t>nteraction </a:t>
            </a:r>
            <a:br>
              <a:rPr lang="en-US" dirty="0"/>
            </a:br>
            <a:r>
              <a:rPr lang="en-US" b="1" dirty="0"/>
              <a:t>S</a:t>
            </a:r>
            <a:r>
              <a:rPr lang="en-US" dirty="0"/>
              <a:t>oil</a:t>
            </a:r>
            <a:br>
              <a:rPr lang="en-US" dirty="0"/>
            </a:br>
            <a:r>
              <a:rPr lang="en-US" b="1" dirty="0"/>
              <a:t>B</a:t>
            </a:r>
            <a:r>
              <a:rPr lang="en-US" dirty="0"/>
              <a:t>iosphere </a:t>
            </a:r>
            <a:r>
              <a:rPr lang="en-US" b="1" dirty="0"/>
              <a:t>A</a:t>
            </a:r>
            <a:r>
              <a:rPr lang="en-US" dirty="0"/>
              <a:t>tmosphere</a:t>
            </a:r>
          </a:p>
        </p:txBody>
      </p:sp>
    </p:spTree>
    <p:extLst>
      <p:ext uri="{BB962C8B-B14F-4D97-AF65-F5344CB8AC3E}">
        <p14:creationId xmlns:p14="http://schemas.microsoft.com/office/powerpoint/2010/main" val="2050792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with the NIT option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8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pSp>
        <p:nvGrpSpPr>
          <p:cNvPr id="6" name="Groupe 5"/>
          <p:cNvGrpSpPr/>
          <p:nvPr/>
        </p:nvGrpSpPr>
        <p:grpSpPr>
          <a:xfrm>
            <a:off x="463412" y="862345"/>
            <a:ext cx="8153056" cy="1553890"/>
            <a:chOff x="439964" y="1255061"/>
            <a:chExt cx="8153056" cy="1553890"/>
          </a:xfrm>
        </p:grpSpPr>
        <p:sp>
          <p:nvSpPr>
            <p:cNvPr id="7" name="Rectangle 6"/>
            <p:cNvSpPr/>
            <p:nvPr/>
          </p:nvSpPr>
          <p:spPr>
            <a:xfrm>
              <a:off x="439964" y="1255061"/>
              <a:ext cx="8153056" cy="155388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A-</a:t>
              </a:r>
              <a:r>
                <a:rPr lang="en-US" b="1" dirty="0" err="1"/>
                <a:t>gs</a:t>
              </a:r>
              <a:r>
                <a:rPr lang="en-US" dirty="0"/>
                <a:t> (Jacobs, 1996; </a:t>
              </a:r>
              <a:r>
                <a:rPr lang="en-US" dirty="0" err="1"/>
                <a:t>Calvet</a:t>
              </a:r>
              <a:r>
                <a:rPr lang="en-US" dirty="0"/>
                <a:t> et al., 1998)</a:t>
              </a:r>
            </a:p>
            <a:p>
              <a:pPr algn="ctr"/>
              <a:r>
                <a:rPr lang="en-US" dirty="0"/>
                <a:t>@ leaf &amp; canopy scales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9964" y="2057399"/>
              <a:ext cx="4022068" cy="75155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Variable parameters:</a:t>
              </a:r>
            </a:p>
            <a:p>
              <a:pPr algn="ctr"/>
              <a:r>
                <a:rPr lang="en-US" dirty="0"/>
                <a:t>g</a:t>
              </a:r>
              <a:r>
                <a:rPr lang="en-US" baseline="-25000" dirty="0"/>
                <a:t>m</a:t>
              </a:r>
              <a:r>
                <a:rPr lang="en-US" dirty="0"/>
                <a:t>, </a:t>
              </a:r>
              <a:r>
                <a:rPr lang="en-US" dirty="0" err="1"/>
                <a:t>D</a:t>
              </a:r>
              <a:r>
                <a:rPr lang="en-US" baseline="-25000" dirty="0" err="1"/>
                <a:t>max</a:t>
              </a:r>
              <a:r>
                <a:rPr lang="en-US" dirty="0"/>
                <a:t>, f</a:t>
              </a:r>
              <a:r>
                <a:rPr lang="en-US" baseline="-25000" dirty="0"/>
                <a:t>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46494" y="2057399"/>
              <a:ext cx="4146526" cy="7515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</a:t>
              </a:r>
              <a:r>
                <a:rPr lang="en-US" baseline="-25000" dirty="0"/>
                <a:t>2</a:t>
              </a:r>
              <a:r>
                <a:rPr lang="en-US" dirty="0"/>
                <a:t> net assimilation &amp; GPP</a:t>
              </a:r>
            </a:p>
            <a:p>
              <a:pPr algn="ctr"/>
              <a:r>
                <a:rPr lang="en-US" dirty="0"/>
                <a:t>Stomatal conductance</a:t>
              </a:r>
            </a:p>
          </p:txBody>
        </p:sp>
      </p:grpSp>
      <p:sp>
        <p:nvSpPr>
          <p:cNvPr id="10" name="Ellipse 9"/>
          <p:cNvSpPr/>
          <p:nvPr/>
        </p:nvSpPr>
        <p:spPr>
          <a:xfrm>
            <a:off x="3027222" y="2651596"/>
            <a:ext cx="2869620" cy="2131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ISBA</a:t>
            </a:r>
            <a:endParaRPr lang="en-US" b="1" dirty="0"/>
          </a:p>
          <a:p>
            <a:pPr algn="ctr"/>
            <a:r>
              <a:rPr lang="en-US" dirty="0"/>
              <a:t>water &amp; energy budget</a:t>
            </a:r>
          </a:p>
        </p:txBody>
      </p:sp>
      <p:cxnSp>
        <p:nvCxnSpPr>
          <p:cNvPr id="11" name="Connecteur droit avec flèche 10"/>
          <p:cNvCxnSpPr>
            <a:cxnSpLocks/>
            <a:stCxn id="9" idx="2"/>
            <a:endCxn id="10" idx="6"/>
          </p:cNvCxnSpPr>
          <p:nvPr/>
        </p:nvCxnSpPr>
        <p:spPr>
          <a:xfrm flipH="1">
            <a:off x="5896842" y="2416235"/>
            <a:ext cx="646363" cy="1301072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>
            <a:cxnSpLocks/>
            <a:stCxn id="10" idx="0"/>
            <a:endCxn id="9" idx="1"/>
          </p:cNvCxnSpPr>
          <p:nvPr/>
        </p:nvCxnSpPr>
        <p:spPr>
          <a:xfrm flipV="1">
            <a:off x="4462032" y="2040459"/>
            <a:ext cx="7910" cy="611137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491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ISBA-A-</a:t>
            </a:r>
            <a:r>
              <a:rPr lang="en-US" dirty="0" err="1"/>
              <a:t>gs</a:t>
            </a:r>
            <a:r>
              <a:rPr lang="en-US" dirty="0"/>
              <a:t> with the NIT option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endParaRPr lang="fr-FR" altLang="en-US"/>
          </a:p>
          <a:p>
            <a:fld id="{0A3B62D5-86FE-4ED5-ABBF-78829B7D4C10}" type="slidenum">
              <a:rPr lang="fr-FR" altLang="en-US" smtClean="0"/>
              <a:pPr/>
              <a:t>9</a:t>
            </a:fld>
            <a:endParaRPr lang="fr-FR" altLang="en-US" dirty="0">
              <a:solidFill>
                <a:srgbClr val="898989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en-US"/>
              <a:t>SURFEX Users Workshop - March, 1st 2017</a:t>
            </a:r>
            <a:endParaRPr lang="fr-FR" altLang="en-US"/>
          </a:p>
        </p:txBody>
      </p:sp>
      <p:grpSp>
        <p:nvGrpSpPr>
          <p:cNvPr id="6" name="Groupe 5"/>
          <p:cNvGrpSpPr/>
          <p:nvPr/>
        </p:nvGrpSpPr>
        <p:grpSpPr>
          <a:xfrm>
            <a:off x="463412" y="862345"/>
            <a:ext cx="8153056" cy="1553890"/>
            <a:chOff x="439964" y="1255061"/>
            <a:chExt cx="8153056" cy="1553890"/>
          </a:xfrm>
        </p:grpSpPr>
        <p:sp>
          <p:nvSpPr>
            <p:cNvPr id="7" name="Rectangle 6"/>
            <p:cNvSpPr/>
            <p:nvPr/>
          </p:nvSpPr>
          <p:spPr>
            <a:xfrm>
              <a:off x="439964" y="1255061"/>
              <a:ext cx="8153056" cy="1553889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A-</a:t>
              </a:r>
              <a:r>
                <a:rPr lang="en-US" b="1" dirty="0" err="1"/>
                <a:t>gs</a:t>
              </a:r>
              <a:r>
                <a:rPr lang="en-US" dirty="0"/>
                <a:t> (Jacobs, 1996; </a:t>
              </a:r>
              <a:r>
                <a:rPr lang="en-US" dirty="0" err="1"/>
                <a:t>Calvet</a:t>
              </a:r>
              <a:r>
                <a:rPr lang="en-US" dirty="0"/>
                <a:t> et al., 1998)</a:t>
              </a:r>
            </a:p>
            <a:p>
              <a:pPr algn="ctr"/>
              <a:r>
                <a:rPr lang="en-US" dirty="0"/>
                <a:t>@ leaf &amp; canopy scales</a:t>
              </a:r>
            </a:p>
            <a:p>
              <a:pPr algn="ctr"/>
              <a:endParaRPr lang="en-US" dirty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9964" y="2057399"/>
              <a:ext cx="4022068" cy="751551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u="sng" dirty="0"/>
                <a:t>Variable parameters:</a:t>
              </a:r>
            </a:p>
            <a:p>
              <a:pPr algn="ctr"/>
              <a:r>
                <a:rPr lang="en-US" dirty="0"/>
                <a:t>g</a:t>
              </a:r>
              <a:r>
                <a:rPr lang="en-US" baseline="-25000" dirty="0"/>
                <a:t>m</a:t>
              </a:r>
              <a:r>
                <a:rPr lang="en-US" dirty="0"/>
                <a:t>, </a:t>
              </a:r>
              <a:r>
                <a:rPr lang="en-US" dirty="0" err="1"/>
                <a:t>D</a:t>
              </a:r>
              <a:r>
                <a:rPr lang="en-US" baseline="-25000" dirty="0" err="1"/>
                <a:t>max</a:t>
              </a:r>
              <a:r>
                <a:rPr lang="en-US" dirty="0"/>
                <a:t>, f</a:t>
              </a:r>
              <a:r>
                <a:rPr lang="en-US" baseline="-25000" dirty="0"/>
                <a:t>0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46494" y="2057399"/>
              <a:ext cx="4146526" cy="751552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</a:t>
              </a:r>
              <a:r>
                <a:rPr lang="en-US" baseline="-25000" dirty="0"/>
                <a:t>2</a:t>
              </a:r>
              <a:r>
                <a:rPr lang="en-US" dirty="0"/>
                <a:t> net assimilation &amp; GPP</a:t>
              </a:r>
            </a:p>
            <a:p>
              <a:pPr algn="ctr"/>
              <a:r>
                <a:rPr lang="en-US" dirty="0"/>
                <a:t>Stomatal conductance</a:t>
              </a:r>
            </a:p>
          </p:txBody>
        </p:sp>
      </p:grpSp>
      <p:sp>
        <p:nvSpPr>
          <p:cNvPr id="10" name="Ellipse 9"/>
          <p:cNvSpPr/>
          <p:nvPr/>
        </p:nvSpPr>
        <p:spPr>
          <a:xfrm>
            <a:off x="3027222" y="2651596"/>
            <a:ext cx="2869620" cy="21314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ISBA</a:t>
            </a:r>
            <a:endParaRPr lang="en-US" b="1" dirty="0"/>
          </a:p>
          <a:p>
            <a:pPr algn="ctr"/>
            <a:r>
              <a:rPr lang="en-US" dirty="0"/>
              <a:t>water &amp; energy budget</a:t>
            </a:r>
          </a:p>
        </p:txBody>
      </p:sp>
      <p:sp>
        <p:nvSpPr>
          <p:cNvPr id="11" name="Rectangle : coins arrondis 10"/>
          <p:cNvSpPr/>
          <p:nvPr/>
        </p:nvSpPr>
        <p:spPr>
          <a:xfrm>
            <a:off x="173312" y="3180348"/>
            <a:ext cx="2542453" cy="1073915"/>
          </a:xfrm>
          <a:prstGeom prst="roundRect">
            <a:avLst>
              <a:gd name="adj" fmla="val 935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Soil moisture stress + drought avoiding / tolerant behavior</a:t>
            </a:r>
          </a:p>
        </p:txBody>
      </p:sp>
      <p:cxnSp>
        <p:nvCxnSpPr>
          <p:cNvPr id="12" name="Connecteur droit avec flèche 11"/>
          <p:cNvCxnSpPr>
            <a:cxnSpLocks/>
            <a:stCxn id="10" idx="2"/>
            <a:endCxn id="11" idx="3"/>
          </p:cNvCxnSpPr>
          <p:nvPr/>
        </p:nvCxnSpPr>
        <p:spPr>
          <a:xfrm flipH="1" flipV="1">
            <a:off x="2715765" y="3717306"/>
            <a:ext cx="311457" cy="1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cxnSpLocks/>
            <a:stCxn id="11" idx="0"/>
            <a:endCxn id="8" idx="2"/>
          </p:cNvCxnSpPr>
          <p:nvPr/>
        </p:nvCxnSpPr>
        <p:spPr>
          <a:xfrm flipV="1">
            <a:off x="1444539" y="2416234"/>
            <a:ext cx="1029907" cy="764114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cxnSpLocks/>
            <a:stCxn id="9" idx="2"/>
            <a:endCxn id="10" idx="6"/>
          </p:cNvCxnSpPr>
          <p:nvPr/>
        </p:nvCxnSpPr>
        <p:spPr>
          <a:xfrm flipH="1">
            <a:off x="5896842" y="2416235"/>
            <a:ext cx="646363" cy="1301072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cxnSpLocks/>
            <a:stCxn id="10" idx="0"/>
            <a:endCxn id="9" idx="1"/>
          </p:cNvCxnSpPr>
          <p:nvPr/>
        </p:nvCxnSpPr>
        <p:spPr>
          <a:xfrm flipV="1">
            <a:off x="4462032" y="2040459"/>
            <a:ext cx="7910" cy="611137"/>
          </a:xfrm>
          <a:prstGeom prst="straightConnector1">
            <a:avLst/>
          </a:prstGeom>
          <a:ln w="38100">
            <a:solidFill>
              <a:srgbClr val="FDC82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02240" y="4259136"/>
            <a:ext cx="2840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Calvet</a:t>
            </a:r>
            <a:r>
              <a:rPr lang="en-US" sz="1200" dirty="0"/>
              <a:t>, 2000; </a:t>
            </a:r>
            <a:r>
              <a:rPr lang="en-US" sz="1200" dirty="0" err="1"/>
              <a:t>Calvet</a:t>
            </a:r>
            <a:r>
              <a:rPr lang="en-US" sz="1200" dirty="0"/>
              <a:t> et al., 2004 </a:t>
            </a:r>
          </a:p>
        </p:txBody>
      </p:sp>
    </p:spTree>
    <p:extLst>
      <p:ext uri="{BB962C8B-B14F-4D97-AF65-F5344CB8AC3E}">
        <p14:creationId xmlns:p14="http://schemas.microsoft.com/office/powerpoint/2010/main" val="3187498119"/>
      </p:ext>
    </p:extLst>
  </p:cSld>
  <p:clrMapOvr>
    <a:masterClrMapping/>
  </p:clrMapOvr>
</p:sld>
</file>

<file path=ppt/theme/theme1.xml><?xml version="1.0" encoding="utf-8"?>
<a:theme xmlns:a="http://schemas.openxmlformats.org/drawingml/2006/main" name="1_MF-présentation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</TotalTime>
  <Words>2002</Words>
  <Application>Microsoft Office PowerPoint</Application>
  <PresentationFormat>Affichage à l'écran (4:3)</PresentationFormat>
  <Paragraphs>545</Paragraphs>
  <Slides>32</Slides>
  <Notes>2</Notes>
  <HiddenSlides>6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MS PGothic</vt:lpstr>
      <vt:lpstr>Arial</vt:lpstr>
      <vt:lpstr>Calibri</vt:lpstr>
      <vt:lpstr>Liberation Sans</vt:lpstr>
      <vt:lpstr>1_MF-présentation</vt:lpstr>
      <vt:lpstr>Comparing SURFEX photosynthesis simulations to fluorescence observations at European scale</vt:lpstr>
      <vt:lpstr>What is fluorescence?</vt:lpstr>
      <vt:lpstr>What is fluorescence?</vt:lpstr>
      <vt:lpstr>What is fluorescence?</vt:lpstr>
      <vt:lpstr>What is fluorescence?</vt:lpstr>
      <vt:lpstr>What is fluorescence?</vt:lpstr>
      <vt:lpstr>ISBA-A-gs with the NIT option</vt:lpstr>
      <vt:lpstr>ISBA-A-gs with the NIT option</vt:lpstr>
      <vt:lpstr>ISBA-A-gs with the NIT option</vt:lpstr>
      <vt:lpstr>ISBA-A-gs with the NIT option</vt:lpstr>
      <vt:lpstr>Fluorescence observations</vt:lpstr>
      <vt:lpstr>ISBA-A-gs with the NIT option</vt:lpstr>
      <vt:lpstr>LAI time series and correlation map - Europe</vt:lpstr>
      <vt:lpstr>LAI time series and correlation map - Europe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Comparison between GPP simu. and SIF obs.</vt:lpstr>
      <vt:lpstr>Conclusions and perspectives</vt:lpstr>
      <vt:lpstr>Conclusions and perspectives</vt:lpstr>
    </vt:vector>
  </TitlesOfParts>
  <Company>Météo France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 sur deux lignes éventuellement trois lignes possibles </dc:title>
  <dc:creator>Philippe MESSAGER</dc:creator>
  <cp:lastModifiedBy>Delphine Leroux</cp:lastModifiedBy>
  <cp:revision>44</cp:revision>
  <cp:lastPrinted>2015-09-04T08:18:57Z</cp:lastPrinted>
  <dcterms:created xsi:type="dcterms:W3CDTF">2016-03-17T16:24:47Z</dcterms:created>
  <dcterms:modified xsi:type="dcterms:W3CDTF">2017-02-28T21:35:44Z</dcterms:modified>
</cp:coreProperties>
</file>